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4"/>
  </p:notesMasterIdLst>
  <p:sldIdLst>
    <p:sldId id="256" r:id="rId4"/>
    <p:sldId id="320" r:id="rId5"/>
    <p:sldId id="321" r:id="rId6"/>
    <p:sldId id="304" r:id="rId7"/>
    <p:sldId id="322" r:id="rId8"/>
    <p:sldId id="323" r:id="rId9"/>
    <p:sldId id="306" r:id="rId10"/>
    <p:sldId id="307" r:id="rId11"/>
    <p:sldId id="308" r:id="rId12"/>
    <p:sldId id="317" r:id="rId13"/>
    <p:sldId id="310" r:id="rId14"/>
    <p:sldId id="311" r:id="rId15"/>
    <p:sldId id="312" r:id="rId16"/>
    <p:sldId id="313" r:id="rId17"/>
    <p:sldId id="314" r:id="rId18"/>
    <p:sldId id="315" r:id="rId19"/>
    <p:sldId id="318" r:id="rId20"/>
    <p:sldId id="319" r:id="rId21"/>
    <p:sldId id="324" r:id="rId22"/>
    <p:sldId id="316"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99FF"/>
    <a:srgbClr val="FFFFFF"/>
    <a:srgbClr val="55AEB7"/>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p:cViewPr varScale="1">
        <p:scale>
          <a:sx n="73" d="100"/>
          <a:sy n="73" d="100"/>
        </p:scale>
        <p:origin x="-115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48953A8-DDF9-4F5F-88F8-AB95C737EE96}" type="datetimeFigureOut">
              <a:rPr lang="ru-RU" smtClean="0"/>
              <a:pPr/>
              <a:t>24.04.2019</a:t>
            </a:fld>
            <a:endParaRPr lang="ru-RU"/>
          </a:p>
        </p:txBody>
      </p:sp>
      <p:sp>
        <p:nvSpPr>
          <p:cNvPr id="4" name="Образ слайда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F392B04-A8CA-4375-828C-9AD8FB00B992}" type="slidenum">
              <a:rPr lang="ru-RU" smtClean="0"/>
              <a:pPr/>
              <a:t>‹#›</a:t>
            </a:fld>
            <a:endParaRPr lang="ru-RU"/>
          </a:p>
        </p:txBody>
      </p:sp>
    </p:spTree>
    <p:extLst>
      <p:ext uri="{BB962C8B-B14F-4D97-AF65-F5344CB8AC3E}">
        <p14:creationId xmlns="" xmlns:p14="http://schemas.microsoft.com/office/powerpoint/2010/main" val="89526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Нашу организацию посещает 155 воспитанников, это лишь 5% от общего количества дошкольников, имеющих статус ОВЗ, проживающих в Соликамске</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нозологии у всех детей с ОВЗ наблюдаются общая моторная неловкость, а для детей с нарушениями речи это один из ведущих симптомов.</a:t>
            </a:r>
            <a:endParaRPr lang="ru-RU"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Моя позиция педагога-позиция </a:t>
            </a:r>
            <a:r>
              <a:rPr lang="ru-RU" sz="1200" kern="1200" dirty="0" err="1" smtClean="0">
                <a:solidFill>
                  <a:schemeClr val="tx1"/>
                </a:solidFill>
                <a:effectLst/>
                <a:latin typeface="+mn-lt"/>
                <a:ea typeface="+mn-ea"/>
                <a:cs typeface="+mn-cs"/>
              </a:rPr>
              <a:t>тьютора</a:t>
            </a:r>
            <a:r>
              <a:rPr lang="ru-RU" sz="1200" kern="1200" dirty="0" smtClean="0">
                <a:solidFill>
                  <a:schemeClr val="tx1"/>
                </a:solidFill>
                <a:effectLst/>
                <a:latin typeface="+mn-lt"/>
                <a:ea typeface="+mn-ea"/>
                <a:cs typeface="+mn-cs"/>
              </a:rPr>
              <a:t>, консультанта, осуществляющего развивающую помощь не только ребёнку, но и его семье.</a:t>
            </a:r>
          </a:p>
          <a:p>
            <a:endParaRPr lang="ru-RU" dirty="0"/>
          </a:p>
        </p:txBody>
      </p:sp>
      <p:sp>
        <p:nvSpPr>
          <p:cNvPr id="4" name="Номер слайда 3"/>
          <p:cNvSpPr>
            <a:spLocks noGrp="1"/>
          </p:cNvSpPr>
          <p:nvPr>
            <p:ph type="sldNum" sz="quarter" idx="10"/>
          </p:nvPr>
        </p:nvSpPr>
        <p:spPr/>
        <p:txBody>
          <a:bodyPr/>
          <a:lstStyle/>
          <a:p>
            <a:fld id="{6858D9F2-B7E8-4FE2-B47C-C93053F2DD73}" type="slidenum">
              <a:rPr lang="ru-RU" smtClean="0">
                <a:solidFill>
                  <a:prstClr val="black"/>
                </a:solidFill>
              </a:rPr>
              <a:pPr/>
              <a:t>5</a:t>
            </a:fld>
            <a:endParaRPr lang="ru-RU">
              <a:solidFill>
                <a:prstClr val="black"/>
              </a:solidFill>
            </a:endParaRPr>
          </a:p>
        </p:txBody>
      </p:sp>
    </p:spTree>
    <p:extLst>
      <p:ext uri="{BB962C8B-B14F-4D97-AF65-F5344CB8AC3E}">
        <p14:creationId xmlns="" xmlns:p14="http://schemas.microsoft.com/office/powerpoint/2010/main" val="326757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A1049F-15F7-455A-847C-12F79F7F2D2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148325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1049F-15F7-455A-847C-12F79F7F2D2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74835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1049F-15F7-455A-847C-12F79F7F2D2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2851946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23A1C-8EBC-46BB-A025-2EF105F2FA8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4238244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23A1C-8EBC-46BB-A025-2EF105F2FA8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620201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23A1C-8EBC-46BB-A025-2EF105F2FA8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978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23A1C-8EBC-46BB-A025-2EF105F2FA8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533320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23A1C-8EBC-46BB-A025-2EF105F2FA88}" type="datetimeFigureOut">
              <a:rPr lang="en-US" smtClean="0"/>
              <a:pPr/>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64870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23A1C-8EBC-46BB-A025-2EF105F2FA88}" type="datetimeFigureOut">
              <a:rPr lang="en-US" smtClean="0"/>
              <a:pPr/>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39121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23A1C-8EBC-46BB-A025-2EF105F2FA88}" type="datetimeFigureOut">
              <a:rPr lang="en-US" smtClean="0"/>
              <a:pPr/>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4145581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23A1C-8EBC-46BB-A025-2EF105F2FA8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35100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A1049F-15F7-455A-847C-12F79F7F2D2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113724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23A1C-8EBC-46BB-A025-2EF105F2FA8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1416183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23A1C-8EBC-46BB-A025-2EF105F2FA8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2347174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23A1C-8EBC-46BB-A025-2EF105F2FA8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E2CE4-6611-4BC5-84EB-C1CFA3CF0EA6}" type="slidenum">
              <a:rPr lang="en-US" smtClean="0"/>
              <a:pPr/>
              <a:t>‹#›</a:t>
            </a:fld>
            <a:endParaRPr lang="en-US"/>
          </a:p>
        </p:txBody>
      </p:sp>
    </p:spTree>
    <p:extLst>
      <p:ext uri="{BB962C8B-B14F-4D97-AF65-F5344CB8AC3E}">
        <p14:creationId xmlns="" xmlns:p14="http://schemas.microsoft.com/office/powerpoint/2010/main" val="2956987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338E6-B980-42DB-987B-F643CD21FAE0}"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19440181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338E6-B980-42DB-987B-F643CD21FAE0}"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26061174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338E6-B980-42DB-987B-F643CD21FAE0}"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1311492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338E6-B980-42DB-987B-F643CD21FAE0}"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2382796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6338E6-B980-42DB-987B-F643CD21FAE0}" type="datetimeFigureOut">
              <a:rPr lang="en-US" smtClean="0"/>
              <a:pPr/>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7904166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338E6-B980-42DB-987B-F643CD21FAE0}" type="datetimeFigureOut">
              <a:rPr lang="en-US" smtClean="0"/>
              <a:pPr/>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11890776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338E6-B980-42DB-987B-F643CD21FAE0}" type="datetimeFigureOut">
              <a:rPr lang="en-US" smtClean="0"/>
              <a:pPr/>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402398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1049F-15F7-455A-847C-12F79F7F2D28}"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26528979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338E6-B980-42DB-987B-F643CD21FAE0}"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3456761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338E6-B980-42DB-987B-F643CD21FAE0}"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3568932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338E6-B980-42DB-987B-F643CD21FAE0}"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8197085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338E6-B980-42DB-987B-F643CD21FAE0}"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254E4-9183-40EC-95AF-D17DF0010E56}" type="slidenum">
              <a:rPr lang="en-US" smtClean="0"/>
              <a:pPr/>
              <a:t>‹#›</a:t>
            </a:fld>
            <a:endParaRPr lang="en-US"/>
          </a:p>
        </p:txBody>
      </p:sp>
    </p:spTree>
    <p:extLst>
      <p:ext uri="{BB962C8B-B14F-4D97-AF65-F5344CB8AC3E}">
        <p14:creationId xmlns="" xmlns:p14="http://schemas.microsoft.com/office/powerpoint/2010/main" val="208651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A1049F-15F7-455A-847C-12F79F7F2D2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42531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A1049F-15F7-455A-847C-12F79F7F2D28}" type="datetimeFigureOut">
              <a:rPr lang="en-US" smtClean="0"/>
              <a:pPr/>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236840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A1049F-15F7-455A-847C-12F79F7F2D28}" type="datetimeFigureOut">
              <a:rPr lang="en-US" smtClean="0"/>
              <a:pPr/>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193509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1049F-15F7-455A-847C-12F79F7F2D28}" type="datetimeFigureOut">
              <a:rPr lang="en-US" smtClean="0"/>
              <a:pPr/>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86061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1049F-15F7-455A-847C-12F79F7F2D2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348450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1049F-15F7-455A-847C-12F79F7F2D28}"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13C8F-0308-450F-80A1-8360F34910EA}" type="slidenum">
              <a:rPr lang="en-US" smtClean="0"/>
              <a:pPr/>
              <a:t>‹#›</a:t>
            </a:fld>
            <a:endParaRPr lang="en-US"/>
          </a:p>
        </p:txBody>
      </p:sp>
    </p:spTree>
    <p:extLst>
      <p:ext uri="{BB962C8B-B14F-4D97-AF65-F5344CB8AC3E}">
        <p14:creationId xmlns="" xmlns:p14="http://schemas.microsoft.com/office/powerpoint/2010/main" val="532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1049F-15F7-455A-847C-12F79F7F2D28}" type="datetimeFigureOut">
              <a:rPr lang="en-US" smtClean="0"/>
              <a:pPr/>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13C8F-0308-450F-80A1-8360F34910EA}" type="slidenum">
              <a:rPr lang="en-US" smtClean="0"/>
              <a:pPr/>
              <a:t>‹#›</a:t>
            </a:fld>
            <a:endParaRPr lang="en-US"/>
          </a:p>
        </p:txBody>
      </p:sp>
      <p:pic>
        <p:nvPicPr>
          <p:cNvPr id="7" name="Picture 6"/>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r="941"/>
          <a:stretch/>
        </p:blipFill>
        <p:spPr>
          <a:xfrm>
            <a:off x="0" y="-1"/>
            <a:ext cx="9144000" cy="6858001"/>
          </a:xfrm>
          <a:prstGeom prst="rect">
            <a:avLst/>
          </a:prstGeom>
        </p:spPr>
      </p:pic>
    </p:spTree>
    <p:extLst>
      <p:ext uri="{BB962C8B-B14F-4D97-AF65-F5344CB8AC3E}">
        <p14:creationId xmlns="" xmlns:p14="http://schemas.microsoft.com/office/powerpoint/2010/main" val="1846011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23A1C-8EBC-46BB-A025-2EF105F2FA88}" type="datetimeFigureOut">
              <a:rPr lang="en-US" smtClean="0"/>
              <a:pPr/>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DE2CE4-6611-4BC5-84EB-C1CFA3CF0EA6}" type="slidenum">
              <a:rPr lang="en-US" smtClean="0"/>
              <a:pPr/>
              <a:t>‹#›</a:t>
            </a:fld>
            <a:endParaRPr lang="en-US"/>
          </a:p>
        </p:txBody>
      </p:sp>
      <p:pic>
        <p:nvPicPr>
          <p:cNvPr id="7" name="Picture 6"/>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r="56235"/>
          <a:stretch/>
        </p:blipFill>
        <p:spPr>
          <a:xfrm flipH="1">
            <a:off x="3200399" y="0"/>
            <a:ext cx="5943598" cy="6858000"/>
          </a:xfrm>
          <a:prstGeom prst="rect">
            <a:avLst/>
          </a:prstGeom>
        </p:spPr>
      </p:pic>
      <p:pic>
        <p:nvPicPr>
          <p:cNvPr id="8" name="Picture 7"/>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l="43588"/>
          <a:stretch/>
        </p:blipFill>
        <p:spPr>
          <a:xfrm flipH="1">
            <a:off x="-16137" y="0"/>
            <a:ext cx="3216535" cy="6858000"/>
          </a:xfrm>
          <a:prstGeom prst="rect">
            <a:avLst/>
          </a:prstGeom>
        </p:spPr>
      </p:pic>
    </p:spTree>
    <p:extLst>
      <p:ext uri="{BB962C8B-B14F-4D97-AF65-F5344CB8AC3E}">
        <p14:creationId xmlns="" xmlns:p14="http://schemas.microsoft.com/office/powerpoint/2010/main" val="1380953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338E6-B980-42DB-987B-F643CD21FAE0}" type="datetimeFigureOut">
              <a:rPr lang="en-US" smtClean="0"/>
              <a:pPr/>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254E4-9183-40EC-95AF-D17DF0010E56}" type="slidenum">
              <a:rPr lang="en-US" smtClean="0"/>
              <a:pPr/>
              <a:t>‹#›</a:t>
            </a:fld>
            <a:endParaRPr lang="en-US"/>
          </a:p>
        </p:txBody>
      </p:sp>
      <p:pic>
        <p:nvPicPr>
          <p:cNvPr id="7" name="Picture 6"/>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l="43588" r="13647"/>
          <a:stretch/>
        </p:blipFill>
        <p:spPr>
          <a:xfrm rot="16200000" flipH="1">
            <a:off x="3352801" y="1066802"/>
            <a:ext cx="2438400" cy="9144002"/>
          </a:xfrm>
          <a:prstGeom prst="rect">
            <a:avLst/>
          </a:prstGeom>
        </p:spPr>
      </p:pic>
      <p:pic>
        <p:nvPicPr>
          <p:cNvPr id="8" name="Picture 7"/>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r="56235"/>
          <a:stretch/>
        </p:blipFill>
        <p:spPr>
          <a:xfrm rot="16200000" flipH="1">
            <a:off x="2361303" y="-2363097"/>
            <a:ext cx="4419602" cy="9145796"/>
          </a:xfrm>
          <a:prstGeom prst="rect">
            <a:avLst/>
          </a:prstGeom>
        </p:spPr>
      </p:pic>
    </p:spTree>
    <p:extLst>
      <p:ext uri="{BB962C8B-B14F-4D97-AF65-F5344CB8AC3E}">
        <p14:creationId xmlns="" xmlns:p14="http://schemas.microsoft.com/office/powerpoint/2010/main" val="37835016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543800" cy="3124200"/>
          </a:xfrm>
        </p:spPr>
        <p:txBody>
          <a:bodyPr>
            <a:noAutofit/>
          </a:bodyPr>
          <a:lstStyle/>
          <a:p>
            <a:r>
              <a:rPr lang="ru-RU" sz="3600"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r>
            <a:br>
              <a:rPr lang="ru-RU" sz="3600" b="1" dirty="0" smtClean="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br>
            <a:r>
              <a:rPr lang="ru-RU" sz="36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
            </a:r>
            <a:br>
              <a:rPr lang="ru-RU" sz="36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br>
            <a:endParaRPr lang="en-US" sz="36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62400" y="5410200"/>
            <a:ext cx="5029200" cy="1032250"/>
          </a:xfrm>
        </p:spPr>
        <p:txBody>
          <a:bodyPr>
            <a:normAutofit fontScale="85000" lnSpcReduction="20000"/>
          </a:bodyPr>
          <a:lstStyle/>
          <a:p>
            <a:pPr algn="r"/>
            <a:r>
              <a:rPr lang="ru-RU" sz="1800" b="1" dirty="0" smtClean="0">
                <a:solidFill>
                  <a:schemeClr val="tx1"/>
                </a:solidFill>
                <a:latin typeface="Times New Roman" panose="02020603050405020304" pitchFamily="18" charset="0"/>
                <a:cs typeface="Times New Roman" panose="02020603050405020304" pitchFamily="18" charset="0"/>
              </a:rPr>
              <a:t>Журавлева Наталья Николаевна, </a:t>
            </a:r>
          </a:p>
          <a:p>
            <a:pPr algn="r">
              <a:lnSpc>
                <a:spcPct val="110000"/>
              </a:lnSpc>
            </a:pPr>
            <a:r>
              <a:rPr lang="ru-RU" sz="1800" b="1" dirty="0" smtClean="0">
                <a:solidFill>
                  <a:schemeClr val="tx1"/>
                </a:solidFill>
                <a:latin typeface="Times New Roman" panose="02020603050405020304" pitchFamily="18" charset="0"/>
                <a:cs typeface="Times New Roman" panose="02020603050405020304" pitchFamily="18" charset="0"/>
              </a:rPr>
              <a:t>заведующий,  учитель-дефектолог </a:t>
            </a:r>
          </a:p>
          <a:p>
            <a:pPr algn="r">
              <a:lnSpc>
                <a:spcPct val="110000"/>
              </a:lnSpc>
            </a:pPr>
            <a:r>
              <a:rPr lang="ru-RU" sz="1800" b="1" dirty="0" smtClean="0">
                <a:solidFill>
                  <a:schemeClr val="tx1"/>
                </a:solidFill>
                <a:latin typeface="Times New Roman" panose="02020603050405020304" pitchFamily="18" charset="0"/>
                <a:cs typeface="Times New Roman" panose="02020603050405020304" pitchFamily="18" charset="0"/>
              </a:rPr>
              <a:t>МБКДУ «Центр психолого-педагогической помощи населению»</a:t>
            </a:r>
            <a:endParaRPr lang="en-US" sz="1800" b="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524000" y="838200"/>
            <a:ext cx="6019800" cy="2680670"/>
          </a:xfrm>
          <a:prstGeom prst="rect">
            <a:avLst/>
          </a:prstGeom>
        </p:spPr>
        <p:txBody>
          <a:bodyPr wrap="square">
            <a:spAutoFit/>
          </a:bodyPr>
          <a:lstStyle/>
          <a:p>
            <a:pPr marL="254000" indent="-254000" algn="ctr">
              <a:lnSpc>
                <a:spcPct val="107000"/>
              </a:lnSpc>
            </a:pP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a:t>
            </a:r>
            <a:r>
              <a:rPr lang="ru-RU" sz="2800" b="1" i="1" dirty="0" smtClean="0"/>
              <a:t>Процедура  </a:t>
            </a:r>
            <a:r>
              <a:rPr lang="ru-RU" sz="2800" b="1" i="1" dirty="0" err="1" smtClean="0"/>
              <a:t>психолого</a:t>
            </a:r>
            <a:r>
              <a:rPr lang="ru-RU" sz="2800" b="1" i="1" dirty="0" smtClean="0"/>
              <a:t> – </a:t>
            </a:r>
            <a:r>
              <a:rPr lang="ru-RU" sz="2800" b="1" i="1" dirty="0" err="1" smtClean="0"/>
              <a:t>медико</a:t>
            </a:r>
            <a:r>
              <a:rPr lang="ru-RU" sz="2800" b="1" i="1" dirty="0" smtClean="0"/>
              <a:t>  – педагогическое обследования обучающихся с трудностями в обучении, отклонениями в поведении ОВЗ, инвалидов».</a:t>
            </a:r>
            <a:endParaRPr lang="ru-RU" sz="2800" i="1" dirty="0" smtClean="0"/>
          </a:p>
          <a:p>
            <a:pPr marL="254000" indent="-254000" algn="ctr">
              <a:lnSpc>
                <a:spcPct val="107000"/>
              </a:lnSpc>
              <a:spcAft>
                <a:spcPts val="0"/>
              </a:spcAft>
            </a:pPr>
            <a:endParaRPr lang="ru-RU"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56442236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latin typeface="Times New Roman" pitchFamily="18" charset="0"/>
                <a:ea typeface="Times New Roman" pitchFamily="18" charset="0"/>
                <a:cs typeface="Times New Roman" pitchFamily="18" charset="0"/>
              </a:rPr>
              <a:t>Процедура обследования</a:t>
            </a:r>
            <a:br>
              <a:rPr lang="ru-RU" b="1" dirty="0" smtClean="0">
                <a:latin typeface="Times New Roman" pitchFamily="18" charset="0"/>
                <a:ea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457200" y="1219200"/>
            <a:ext cx="8229600" cy="4906963"/>
          </a:xfrm>
        </p:spPr>
        <p:txBody>
          <a:bodyPr>
            <a:normAutofit fontScale="62500" lnSpcReduction="20000"/>
          </a:bodyPr>
          <a:lstStyle/>
          <a:p>
            <a:pPr>
              <a:buNone/>
            </a:pPr>
            <a:r>
              <a:rPr lang="ru-RU" dirty="0" smtClean="0">
                <a:latin typeface="Times New Roman" pitchFamily="18" charset="0"/>
                <a:cs typeface="Times New Roman" pitchFamily="18" charset="0"/>
              </a:rPr>
              <a:t>Заключительное комплексное </a:t>
            </a:r>
            <a:r>
              <a:rPr lang="ru-RU" dirty="0" err="1" smtClean="0">
                <a:latin typeface="Times New Roman" pitchFamily="18" charset="0"/>
                <a:cs typeface="Times New Roman" pitchFamily="18" charset="0"/>
              </a:rPr>
              <a:t>психолого</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медико</a:t>
            </a:r>
            <a:r>
              <a:rPr lang="ru-RU" dirty="0" smtClean="0">
                <a:latin typeface="Times New Roman" pitchFamily="18" charset="0"/>
                <a:cs typeface="Times New Roman" pitchFamily="18" charset="0"/>
              </a:rPr>
              <a:t>  – педагогическое обследование детей с особенностями в физическом и (или) психологическом, речевом, интеллектуальном, сенсорном развитии и (или) отклонениями в поведении осуществляется с целью подбора специальных образовательных условий обучения,  т.е. осуществляется смена образовательной программы.</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По итогам комплексного </a:t>
            </a:r>
            <a:r>
              <a:rPr lang="ru-RU" dirty="0" err="1" smtClean="0">
                <a:latin typeface="Times New Roman" pitchFamily="18" charset="0"/>
                <a:cs typeface="Times New Roman" pitchFamily="18" charset="0"/>
              </a:rPr>
              <a:t>психолого</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медико</a:t>
            </a:r>
            <a:r>
              <a:rPr lang="ru-RU" dirty="0" smtClean="0">
                <a:latin typeface="Times New Roman" pitchFamily="18" charset="0"/>
                <a:cs typeface="Times New Roman" pitchFamily="18" charset="0"/>
              </a:rPr>
              <a:t> – педагогического обследования на ПМПК родители ( законные представители) получают на руки мотивированное заключение комиссии. Родители  могут не следовать рекомендациям ПМПК и не передавать заключение ПМПК  в образовательную организацию, в этом случае ребенок  продолжит обучение по основной общеобразовательной программе определенного уровня без </a:t>
            </a:r>
            <a:r>
              <a:rPr lang="ru-RU" dirty="0" err="1" smtClean="0">
                <a:latin typeface="Times New Roman" pitchFamily="18" charset="0"/>
                <a:cs typeface="Times New Roman" pitchFamily="18" charset="0"/>
              </a:rPr>
              <a:t>психолого</a:t>
            </a:r>
            <a:r>
              <a:rPr lang="ru-RU" dirty="0" smtClean="0">
                <a:latin typeface="Times New Roman" pitchFamily="18" charset="0"/>
                <a:cs typeface="Times New Roman" pitchFamily="18" charset="0"/>
              </a:rPr>
              <a:t> – педагогического сопровождения. Без заключения ПМПК образовательная организация не может обеспечить создание специальных условий обучения для ребенка.</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81000" y="531070"/>
            <a:ext cx="84582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400" b="1" dirty="0" smtClean="0"/>
              <a:t>Специальные условия образования для</a:t>
            </a:r>
          </a:p>
          <a:p>
            <a:pPr algn="ctr"/>
            <a:r>
              <a:rPr lang="ru-RU" sz="2400" b="1" dirty="0" smtClean="0"/>
              <a:t>обучающихся с ОВЗ:</a:t>
            </a:r>
          </a:p>
          <a:p>
            <a:pPr algn="ctr"/>
            <a:endParaRPr lang="ru-RU" sz="2800" b="1" dirty="0" smtClean="0"/>
          </a:p>
          <a:p>
            <a:pPr algn="ctr"/>
            <a:endParaRPr lang="ru-RU" sz="2800" b="1" dirty="0" smtClean="0"/>
          </a:p>
          <a:p>
            <a:pPr algn="ctr"/>
            <a:endParaRPr lang="ru-RU" sz="2800" b="1"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Скругленный прямоугольник 2"/>
          <p:cNvSpPr/>
          <p:nvPr/>
        </p:nvSpPr>
        <p:spPr>
          <a:xfrm>
            <a:off x="228600" y="1295400"/>
            <a:ext cx="3581400" cy="990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latin typeface="Times New Roman" pitchFamily="18" charset="0"/>
                <a:cs typeface="Times New Roman" pitchFamily="18" charset="0"/>
              </a:rPr>
              <a:t>Образовательные программы и</a:t>
            </a:r>
          </a:p>
          <a:p>
            <a:r>
              <a:rPr lang="ru-RU" dirty="0" smtClean="0">
                <a:solidFill>
                  <a:schemeClr val="tx1"/>
                </a:solidFill>
                <a:latin typeface="Times New Roman" pitchFamily="18" charset="0"/>
                <a:cs typeface="Times New Roman" pitchFamily="18" charset="0"/>
              </a:rPr>
              <a:t>методы обучения и воспитания</a:t>
            </a:r>
            <a:endParaRPr lang="ru-RU" dirty="0">
              <a:solidFill>
                <a:schemeClr val="tx1"/>
              </a:solidFill>
              <a:latin typeface="Times New Roman" pitchFamily="18" charset="0"/>
              <a:cs typeface="Times New Roman" pitchFamily="18" charset="0"/>
            </a:endParaRPr>
          </a:p>
        </p:txBody>
      </p:sp>
      <p:sp>
        <p:nvSpPr>
          <p:cNvPr id="4" name="Скругленный прямоугольник 3"/>
          <p:cNvSpPr/>
          <p:nvPr/>
        </p:nvSpPr>
        <p:spPr>
          <a:xfrm>
            <a:off x="457200" y="2895600"/>
            <a:ext cx="3048000" cy="1066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rPr>
              <a:t>Предоставление услуг</a:t>
            </a:r>
          </a:p>
          <a:p>
            <a:r>
              <a:rPr lang="ru-RU" dirty="0" smtClean="0">
                <a:solidFill>
                  <a:schemeClr val="tx1"/>
                </a:solidFill>
              </a:rPr>
              <a:t>ассистента (помощника)</a:t>
            </a:r>
            <a:endParaRPr lang="ru-RU" dirty="0">
              <a:solidFill>
                <a:schemeClr val="tx1"/>
              </a:solidFill>
            </a:endParaRPr>
          </a:p>
        </p:txBody>
      </p:sp>
      <p:sp>
        <p:nvSpPr>
          <p:cNvPr id="5" name="Скругленный прямоугольник 4"/>
          <p:cNvSpPr/>
          <p:nvPr/>
        </p:nvSpPr>
        <p:spPr>
          <a:xfrm>
            <a:off x="1295400" y="4343400"/>
            <a:ext cx="5791200" cy="838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Технические средства обучения коллективного и индивидуального</a:t>
            </a:r>
          </a:p>
          <a:p>
            <a:pPr algn="ctr"/>
            <a:r>
              <a:rPr lang="ru-RU" dirty="0" smtClean="0">
                <a:solidFill>
                  <a:schemeClr val="tx1"/>
                </a:solidFill>
                <a:latin typeface="Times New Roman" pitchFamily="18" charset="0"/>
                <a:cs typeface="Times New Roman" pitchFamily="18" charset="0"/>
              </a:rPr>
              <a:t>пользования</a:t>
            </a:r>
            <a:endParaRPr lang="ru-RU"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1295400" y="5410200"/>
            <a:ext cx="5867400" cy="762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Проведение групповых и индивидуальных коррекционных занятий</a:t>
            </a:r>
            <a:endParaRPr lang="ru-RU"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5486400" y="2895600"/>
            <a:ext cx="3352800" cy="1219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rPr>
              <a:t>Обеспечение доступа в здания</a:t>
            </a:r>
          </a:p>
          <a:p>
            <a:r>
              <a:rPr lang="ru-RU" dirty="0" smtClean="0">
                <a:solidFill>
                  <a:schemeClr val="tx1"/>
                </a:solidFill>
              </a:rPr>
              <a:t>организаций</a:t>
            </a:r>
            <a:endParaRPr lang="ru-RU" dirty="0">
              <a:solidFill>
                <a:schemeClr val="tx1"/>
              </a:solidFill>
            </a:endParaRPr>
          </a:p>
        </p:txBody>
      </p:sp>
      <p:sp>
        <p:nvSpPr>
          <p:cNvPr id="9" name="Скругленный прямоугольник 8"/>
          <p:cNvSpPr/>
          <p:nvPr/>
        </p:nvSpPr>
        <p:spPr>
          <a:xfrm>
            <a:off x="5334000" y="1600200"/>
            <a:ext cx="3200400" cy="914400"/>
          </a:xfrm>
          <a:prstGeom prst="roundRect">
            <a:avLst>
              <a:gd name="adj"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latin typeface="Times New Roman" pitchFamily="18" charset="0"/>
                <a:cs typeface="Times New Roman" pitchFamily="18" charset="0"/>
              </a:rPr>
              <a:t>Учебники, учебные пособия и</a:t>
            </a:r>
          </a:p>
          <a:p>
            <a:r>
              <a:rPr lang="ru-RU" dirty="0" smtClean="0">
                <a:solidFill>
                  <a:schemeClr val="tx1"/>
                </a:solidFill>
                <a:latin typeface="Times New Roman" pitchFamily="18" charset="0"/>
                <a:cs typeface="Times New Roman" pitchFamily="18" charset="0"/>
              </a:rPr>
              <a:t>дидактические материалы</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66013432"/>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533400"/>
            <a:ext cx="8229600" cy="884238"/>
          </a:xfrm>
        </p:spPr>
        <p:txBody>
          <a:bodyPr>
            <a:normAutofit fontScale="90000"/>
          </a:bodyPr>
          <a:lstStyle/>
          <a:p>
            <a:r>
              <a:rPr lang="ru-RU" sz="3600" b="1" dirty="0" smtClean="0">
                <a:latin typeface="Times New Roman" pitchFamily="18" charset="0"/>
                <a:cs typeface="Times New Roman" pitchFamily="18" charset="0"/>
              </a:rPr>
              <a:t>Статистика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2400" y="1371600"/>
            <a:ext cx="8763000" cy="4648200"/>
          </a:xfrm>
        </p:spPr>
        <p:txBody>
          <a:bodyPr>
            <a:normAutofit/>
          </a:bodyPr>
          <a:lstStyle/>
          <a:p>
            <a:pPr>
              <a:buNone/>
            </a:pPr>
            <a:r>
              <a:rPr lang="ru-RU" sz="2400" dirty="0" smtClean="0">
                <a:latin typeface="Times New Roman" pitchFamily="18" charset="0"/>
                <a:cs typeface="Times New Roman" pitchFamily="18" charset="0"/>
              </a:rPr>
              <a:t>За 2017  - 2018 учебный год принято и обследовано на ПМПК  1186  человек. Из них определен статус  «ребенок с ОВЗ» - 593 детям. Принято и обследовано 87 детей – инвалидов, определен статус «ребенок с ОВЗ»  – 64 детям. Из сельских школ принято и обследовано  89 детей. Из них 56 детям определен статус «ребенок с ОВЗ». Принято и обследовано 8 детей – инвалидов. Из них статус «ребенок с ОВЗ» определен – 6 детям.</a:t>
            </a:r>
          </a:p>
          <a:p>
            <a:pPr>
              <a:buNone/>
            </a:pPr>
            <a:r>
              <a:rPr lang="ru-RU" sz="1600" dirty="0" smtClean="0"/>
              <a:t>	</a:t>
            </a:r>
            <a:r>
              <a:rPr lang="ru-RU" sz="2400" dirty="0" smtClean="0">
                <a:latin typeface="Times New Roman" pitchFamily="18" charset="0"/>
                <a:cs typeface="Times New Roman" pitchFamily="18" charset="0"/>
              </a:rPr>
              <a:t>Обучающихся с </a:t>
            </a:r>
            <a:r>
              <a:rPr lang="ru-RU" sz="2400" b="1" i="1" dirty="0" err="1" smtClean="0">
                <a:latin typeface="Times New Roman" pitchFamily="18" charset="0"/>
                <a:cs typeface="Times New Roman" pitchFamily="18" charset="0"/>
              </a:rPr>
              <a:t>делинквентным</a:t>
            </a:r>
            <a:r>
              <a:rPr lang="ru-RU" sz="2400" dirty="0" smtClean="0">
                <a:latin typeface="Times New Roman" pitchFamily="18" charset="0"/>
                <a:cs typeface="Times New Roman" pitchFamily="18" charset="0"/>
              </a:rPr>
              <a:t> поведением </a:t>
            </a:r>
            <a:r>
              <a:rPr lang="ru-RU" sz="2400" dirty="0" smtClean="0">
                <a:latin typeface="Times New Roman" pitchFamily="18" charset="0"/>
                <a:cs typeface="Times New Roman" pitchFamily="18" charset="0"/>
              </a:rPr>
              <a:t>- 11 человек.</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Обучающихся с </a:t>
            </a:r>
            <a:r>
              <a:rPr lang="ru-RU" sz="2400" b="1" i="1" dirty="0" err="1" smtClean="0">
                <a:latin typeface="Times New Roman" pitchFamily="18" charset="0"/>
                <a:cs typeface="Times New Roman" pitchFamily="18" charset="0"/>
              </a:rPr>
              <a:t>девиантным</a:t>
            </a:r>
            <a:r>
              <a:rPr lang="ru-RU" sz="2400" dirty="0" smtClean="0">
                <a:latin typeface="Times New Roman" pitchFamily="18" charset="0"/>
                <a:cs typeface="Times New Roman" pitchFamily="18" charset="0"/>
              </a:rPr>
              <a:t> поведением </a:t>
            </a:r>
            <a:r>
              <a:rPr lang="ru-RU" sz="2400" dirty="0" smtClean="0">
                <a:latin typeface="Times New Roman" pitchFamily="18" charset="0"/>
                <a:cs typeface="Times New Roman" pitchFamily="18" charset="0"/>
              </a:rPr>
              <a:t>- 76 человек.</a:t>
            </a:r>
            <a:endParaRPr lang="ru-RU" sz="2400" dirty="0" smtClean="0">
              <a:latin typeface="Times New Roman" pitchFamily="18" charset="0"/>
              <a:cs typeface="Times New Roman" pitchFamily="18" charset="0"/>
            </a:endParaRPr>
          </a:p>
          <a:p>
            <a:pPr>
              <a:buNone/>
            </a:pPr>
            <a:endParaRPr lang="ru-RU" sz="1600" dirty="0" smtClean="0"/>
          </a:p>
          <a:p>
            <a:pPr>
              <a:buNone/>
            </a:pPr>
            <a:endParaRPr lang="ru-RU" sz="1600" dirty="0" smtClean="0"/>
          </a:p>
          <a:p>
            <a:pPr fontAlgn="base"/>
            <a:endParaRPr lang="ru-RU" sz="29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8229600" cy="1447800"/>
          </a:xfrm>
        </p:spPr>
        <p:txBody>
          <a:bodyPr>
            <a:normAutofit fontScale="90000"/>
          </a:bodyPr>
          <a:lstStyle/>
          <a:p>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Обучение лиц с ОВЗ, инвалидов (с интеллектуальными нарушениями)</a:t>
            </a:r>
            <a:r>
              <a:rPr lang="ru-RU" sz="3200"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в Соликамском городском округе</a:t>
            </a:r>
            <a:br>
              <a:rPr lang="ru-RU" sz="3200" b="1"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304800" y="1066800"/>
            <a:ext cx="8610600" cy="5486400"/>
          </a:xfrm>
        </p:spPr>
        <p:txBody>
          <a:bodyPr>
            <a:normAutofit/>
          </a:bodyPr>
          <a:lstStyle/>
          <a:p>
            <a:endParaRPr lang="ru-RU" sz="1400" dirty="0" smtClean="0"/>
          </a:p>
          <a:p>
            <a:endParaRPr lang="ru-RU" dirty="0"/>
          </a:p>
        </p:txBody>
      </p:sp>
      <p:graphicFrame>
        <p:nvGraphicFramePr>
          <p:cNvPr id="4" name="Таблица 3"/>
          <p:cNvGraphicFramePr>
            <a:graphicFrameLocks noGrp="1"/>
          </p:cNvGraphicFramePr>
          <p:nvPr/>
        </p:nvGraphicFramePr>
        <p:xfrm>
          <a:off x="533400" y="2057400"/>
          <a:ext cx="8001000" cy="2895600"/>
        </p:xfrm>
        <a:graphic>
          <a:graphicData uri="http://schemas.openxmlformats.org/drawingml/2006/table">
            <a:tbl>
              <a:tblPr firstRow="1" bandRow="1">
                <a:tableStyleId>{5C22544A-7EE6-4342-B048-85BDC9FD1C3A}</a:tableStyleId>
              </a:tblPr>
              <a:tblGrid>
                <a:gridCol w="2000250"/>
                <a:gridCol w="2000250"/>
                <a:gridCol w="2000250"/>
                <a:gridCol w="2000250"/>
              </a:tblGrid>
              <a:tr h="1158240">
                <a:tc>
                  <a:txBody>
                    <a:bodyPr/>
                    <a:lstStyle/>
                    <a:p>
                      <a:pPr algn="just">
                        <a:lnSpc>
                          <a:spcPct val="115000"/>
                        </a:lnSpc>
                        <a:spcAft>
                          <a:spcPts val="0"/>
                        </a:spcAft>
                      </a:pPr>
                      <a:r>
                        <a:rPr lang="ru-RU" sz="2400" dirty="0">
                          <a:latin typeface="Times New Roman"/>
                          <a:ea typeface="Calibri"/>
                          <a:cs typeface="Times New Roman"/>
                        </a:rPr>
                        <a:t>2015 -2016 учебный год</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2016- 2017 учебный год</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2017 -2018 учебный год</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a:latin typeface="Times New Roman"/>
                          <a:ea typeface="Calibri"/>
                          <a:cs typeface="Times New Roman"/>
                        </a:rPr>
                        <a:t>2018 – 2019 учебный год</a:t>
                      </a:r>
                      <a:endParaRPr lang="ru-RU" sz="2400">
                        <a:latin typeface="Calibri"/>
                        <a:ea typeface="Calibri"/>
                        <a:cs typeface="Times New Roman"/>
                      </a:endParaRPr>
                    </a:p>
                  </a:txBody>
                  <a:tcPr marL="68580" marR="68580" marT="0" marB="0"/>
                </a:tc>
              </a:tr>
              <a:tr h="1158240">
                <a:tc>
                  <a:txBody>
                    <a:bodyPr/>
                    <a:lstStyle/>
                    <a:p>
                      <a:pPr algn="just">
                        <a:lnSpc>
                          <a:spcPct val="115000"/>
                        </a:lnSpc>
                        <a:spcAft>
                          <a:spcPts val="0"/>
                        </a:spcAft>
                      </a:pPr>
                      <a:r>
                        <a:rPr lang="ru-RU" sz="2400" dirty="0">
                          <a:latin typeface="Times New Roman"/>
                          <a:ea typeface="Calibri"/>
                          <a:cs typeface="Times New Roman"/>
                        </a:rPr>
                        <a:t>25классов  -комплектов</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26 классов- комплектов</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30 классов -комплектов</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27 классов  -комплектов</a:t>
                      </a:r>
                      <a:endParaRPr lang="ru-RU" sz="2400" dirty="0">
                        <a:latin typeface="Calibri"/>
                        <a:ea typeface="Calibri"/>
                        <a:cs typeface="Times New Roman"/>
                      </a:endParaRPr>
                    </a:p>
                  </a:txBody>
                  <a:tcPr marL="68580" marR="68580" marT="0" marB="0"/>
                </a:tc>
              </a:tr>
              <a:tr h="579120">
                <a:tc>
                  <a:txBody>
                    <a:bodyPr/>
                    <a:lstStyle/>
                    <a:p>
                      <a:pPr algn="just">
                        <a:lnSpc>
                          <a:spcPct val="115000"/>
                        </a:lnSpc>
                        <a:spcAft>
                          <a:spcPts val="0"/>
                        </a:spcAft>
                      </a:pPr>
                      <a:r>
                        <a:rPr lang="ru-RU" sz="2400">
                          <a:latin typeface="Times New Roman"/>
                          <a:ea typeface="Calibri"/>
                          <a:cs typeface="Times New Roman"/>
                        </a:rPr>
                        <a:t>219 человек</a:t>
                      </a:r>
                      <a:endParaRPr lang="ru-RU" sz="2400">
                        <a:latin typeface="Calibri"/>
                        <a:ea typeface="Calibri"/>
                        <a:cs typeface="Times New Roman"/>
                      </a:endParaRPr>
                    </a:p>
                  </a:txBody>
                  <a:tcPr marL="68580" marR="68580" marT="0" marB="0"/>
                </a:tc>
                <a:tc>
                  <a:txBody>
                    <a:bodyPr/>
                    <a:lstStyle/>
                    <a:p>
                      <a:pPr algn="just">
                        <a:lnSpc>
                          <a:spcPct val="115000"/>
                        </a:lnSpc>
                        <a:spcAft>
                          <a:spcPts val="0"/>
                        </a:spcAft>
                      </a:pPr>
                      <a:r>
                        <a:rPr lang="ru-RU" sz="2400">
                          <a:latin typeface="Times New Roman"/>
                          <a:ea typeface="Calibri"/>
                          <a:cs typeface="Times New Roman"/>
                        </a:rPr>
                        <a:t>227 человек</a:t>
                      </a:r>
                      <a:endParaRPr lang="ru-RU" sz="240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235 человек</a:t>
                      </a:r>
                      <a:endParaRPr lang="ru-RU" sz="2400" dirty="0">
                        <a:latin typeface="Calibri"/>
                        <a:ea typeface="Calibri"/>
                        <a:cs typeface="Times New Roman"/>
                      </a:endParaRPr>
                    </a:p>
                  </a:txBody>
                  <a:tcPr marL="68580" marR="68580" marT="0" marB="0"/>
                </a:tc>
                <a:tc>
                  <a:txBody>
                    <a:bodyPr/>
                    <a:lstStyle/>
                    <a:p>
                      <a:pPr algn="just">
                        <a:lnSpc>
                          <a:spcPct val="115000"/>
                        </a:lnSpc>
                        <a:spcAft>
                          <a:spcPts val="0"/>
                        </a:spcAft>
                      </a:pPr>
                      <a:r>
                        <a:rPr lang="ru-RU" sz="2400" dirty="0">
                          <a:latin typeface="Times New Roman"/>
                          <a:ea typeface="Calibri"/>
                          <a:cs typeface="Times New Roman"/>
                        </a:rPr>
                        <a:t>245 человек</a:t>
                      </a:r>
                      <a:endParaRPr lang="ru-RU" sz="2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fontScale="90000"/>
          </a:bodyPr>
          <a:lstStyle/>
          <a:p>
            <a:r>
              <a:rPr lang="ru-RU" sz="2800" dirty="0" smtClean="0"/>
              <a:t/>
            </a:r>
            <a:br>
              <a:rPr lang="ru-RU" sz="2800" dirty="0" smtClean="0"/>
            </a:br>
            <a:r>
              <a:rPr lang="ru-RU" sz="2800" dirty="0" smtClean="0"/>
              <a:t/>
            </a:r>
            <a:br>
              <a:rPr lang="ru-RU" sz="2800" dirty="0" smtClean="0"/>
            </a:br>
            <a:r>
              <a:rPr lang="ru-RU" sz="3100" b="1" dirty="0" smtClean="0">
                <a:latin typeface="Times New Roman" pitchFamily="18" charset="0"/>
                <a:cs typeface="Times New Roman" pitchFamily="18" charset="0"/>
              </a:rPr>
              <a:t>В последние четыре года наблюдается заметное увеличение классов - комплектов обучающихся с ЗПР по АООП. </a:t>
            </a:r>
            <a:r>
              <a:rPr lang="ru-RU" sz="2800" dirty="0" smtClean="0"/>
              <a:t/>
            </a:r>
            <a:br>
              <a:rPr lang="ru-RU" sz="2800" dirty="0" smtClean="0"/>
            </a:br>
            <a:endParaRPr lang="ru-RU" sz="3200" dirty="0"/>
          </a:p>
        </p:txBody>
      </p:sp>
      <p:graphicFrame>
        <p:nvGraphicFramePr>
          <p:cNvPr id="4" name="Содержимое 3"/>
          <p:cNvGraphicFramePr>
            <a:graphicFrameLocks noGrp="1"/>
          </p:cNvGraphicFramePr>
          <p:nvPr>
            <p:ph idx="1"/>
          </p:nvPr>
        </p:nvGraphicFramePr>
        <p:xfrm>
          <a:off x="228600" y="1676400"/>
          <a:ext cx="8534400" cy="2743200"/>
        </p:xfrm>
        <a:graphic>
          <a:graphicData uri="http://schemas.openxmlformats.org/drawingml/2006/table">
            <a:tbl>
              <a:tblPr firstRow="1" bandRow="1">
                <a:tableStyleId>{5C22544A-7EE6-4342-B048-85BDC9FD1C3A}</a:tableStyleId>
              </a:tblPr>
              <a:tblGrid>
                <a:gridCol w="2133600"/>
                <a:gridCol w="2133600"/>
                <a:gridCol w="2133600"/>
                <a:gridCol w="2133600"/>
              </a:tblGrid>
              <a:tr h="1097280">
                <a:tc>
                  <a:txBody>
                    <a:bodyPr/>
                    <a:lstStyle/>
                    <a:p>
                      <a:pPr algn="ctr">
                        <a:lnSpc>
                          <a:spcPct val="150000"/>
                        </a:lnSpc>
                        <a:spcAft>
                          <a:spcPts val="0"/>
                        </a:spcAft>
                      </a:pPr>
                      <a:r>
                        <a:rPr lang="ru-RU" sz="1800" dirty="0">
                          <a:latin typeface="Times New Roman"/>
                          <a:ea typeface="Calibri"/>
                          <a:cs typeface="Times New Roman"/>
                        </a:rPr>
                        <a:t>2015-2016 учебный год</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2016 -2017 учебный год</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2017-2018 учебный год</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2018 -2019 учебный год</a:t>
                      </a:r>
                      <a:endParaRPr lang="ru-RU" sz="1800" dirty="0">
                        <a:latin typeface="Calibri"/>
                        <a:ea typeface="Calibri"/>
                        <a:cs typeface="Times New Roman"/>
                      </a:endParaRPr>
                    </a:p>
                  </a:txBody>
                  <a:tcPr marL="68580" marR="68580" marT="0" marB="0"/>
                </a:tc>
              </a:tr>
              <a:tr h="1097280">
                <a:tc>
                  <a:txBody>
                    <a:bodyPr/>
                    <a:lstStyle/>
                    <a:p>
                      <a:pPr algn="ctr">
                        <a:lnSpc>
                          <a:spcPct val="150000"/>
                        </a:lnSpc>
                        <a:spcAft>
                          <a:spcPts val="0"/>
                        </a:spcAft>
                      </a:pPr>
                      <a:r>
                        <a:rPr lang="ru-RU" sz="1800" dirty="0">
                          <a:latin typeface="Times New Roman"/>
                          <a:ea typeface="Calibri"/>
                          <a:cs typeface="Times New Roman"/>
                        </a:rPr>
                        <a:t>43 класса- комплекта</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45 классов- комплектов</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49 классов - комплектов</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a:latin typeface="Times New Roman"/>
                          <a:ea typeface="Calibri"/>
                          <a:cs typeface="Times New Roman"/>
                        </a:rPr>
                        <a:t>51 класс -комплект</a:t>
                      </a:r>
                      <a:endParaRPr lang="ru-RU" sz="1800">
                        <a:latin typeface="Calibri"/>
                        <a:ea typeface="Calibri"/>
                        <a:cs typeface="Times New Roman"/>
                      </a:endParaRPr>
                    </a:p>
                  </a:txBody>
                  <a:tcPr marL="68580" marR="68580" marT="0" marB="0"/>
                </a:tc>
              </a:tr>
              <a:tr h="548640">
                <a:tc>
                  <a:txBody>
                    <a:bodyPr/>
                    <a:lstStyle/>
                    <a:p>
                      <a:pPr algn="ctr">
                        <a:lnSpc>
                          <a:spcPct val="150000"/>
                        </a:lnSpc>
                        <a:spcAft>
                          <a:spcPts val="0"/>
                        </a:spcAft>
                      </a:pPr>
                      <a:r>
                        <a:rPr lang="ru-RU" sz="1800">
                          <a:latin typeface="Times New Roman"/>
                          <a:ea typeface="Calibri"/>
                          <a:cs typeface="Times New Roman"/>
                        </a:rPr>
                        <a:t>529 человек</a:t>
                      </a:r>
                      <a:endParaRPr lang="ru-RU" sz="1800">
                        <a:latin typeface="Calibri"/>
                        <a:ea typeface="Calibri"/>
                        <a:cs typeface="Times New Roman"/>
                      </a:endParaRPr>
                    </a:p>
                  </a:txBody>
                  <a:tcPr marL="68580" marR="68580" marT="0" marB="0"/>
                </a:tc>
                <a:tc>
                  <a:txBody>
                    <a:bodyPr/>
                    <a:lstStyle/>
                    <a:p>
                      <a:pPr algn="ctr">
                        <a:lnSpc>
                          <a:spcPct val="150000"/>
                        </a:lnSpc>
                        <a:spcAft>
                          <a:spcPts val="0"/>
                        </a:spcAft>
                      </a:pPr>
                      <a:r>
                        <a:rPr lang="ru-RU" sz="1800">
                          <a:latin typeface="Times New Roman"/>
                          <a:ea typeface="Calibri"/>
                          <a:cs typeface="Times New Roman"/>
                        </a:rPr>
                        <a:t>592 человека</a:t>
                      </a:r>
                      <a:endParaRPr lang="ru-RU" sz="180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625 человек</a:t>
                      </a:r>
                      <a:endParaRPr lang="ru-RU" sz="1800" dirty="0">
                        <a:latin typeface="Calibri"/>
                        <a:ea typeface="Calibri"/>
                        <a:cs typeface="Times New Roman"/>
                      </a:endParaRPr>
                    </a:p>
                  </a:txBody>
                  <a:tcPr marL="68580" marR="68580" marT="0" marB="0"/>
                </a:tc>
                <a:tc>
                  <a:txBody>
                    <a:bodyPr/>
                    <a:lstStyle/>
                    <a:p>
                      <a:pPr algn="ctr">
                        <a:lnSpc>
                          <a:spcPct val="150000"/>
                        </a:lnSpc>
                        <a:spcAft>
                          <a:spcPts val="0"/>
                        </a:spcAft>
                      </a:pPr>
                      <a:r>
                        <a:rPr lang="ru-RU" sz="1800" dirty="0">
                          <a:latin typeface="Times New Roman"/>
                          <a:ea typeface="Calibri"/>
                          <a:cs typeface="Times New Roman"/>
                        </a:rPr>
                        <a:t>664 человека</a:t>
                      </a:r>
                      <a:endParaRPr lang="ru-RU" sz="1800" dirty="0">
                        <a:latin typeface="Calibri"/>
                        <a:ea typeface="Calibri"/>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762000"/>
            <a:ext cx="8686800" cy="5715000"/>
          </a:xfrm>
        </p:spPr>
        <p:txBody>
          <a:bodyPr>
            <a:normAutofit/>
          </a:bodyPr>
          <a:lstStyle/>
          <a:p>
            <a:pPr>
              <a:buNone/>
            </a:pPr>
            <a:r>
              <a:rPr lang="ru-RU" sz="2400" b="1" dirty="0" smtClean="0">
                <a:latin typeface="Times New Roman" pitchFamily="18" charset="0"/>
                <a:cs typeface="Times New Roman" pitchFamily="18" charset="0"/>
              </a:rPr>
              <a:t>Отмечается увеличение количества детей с </a:t>
            </a:r>
            <a:r>
              <a:rPr lang="ru-RU" sz="2400" b="1" dirty="0" err="1" smtClean="0">
                <a:latin typeface="Times New Roman" pitchFamily="18" charset="0"/>
                <a:cs typeface="Times New Roman" pitchFamily="18" charset="0"/>
              </a:rPr>
              <a:t>девиантным</a:t>
            </a:r>
            <a:r>
              <a:rPr lang="ru-RU" sz="2400" b="1" dirty="0" smtClean="0">
                <a:latin typeface="Times New Roman" pitchFamily="18" charset="0"/>
                <a:cs typeface="Times New Roman" pitchFamily="18" charset="0"/>
              </a:rPr>
              <a:t>  поведением</a:t>
            </a:r>
            <a:r>
              <a:rPr lang="ru-RU" sz="2400" dirty="0" smtClean="0">
                <a:latin typeface="Times New Roman" pitchFamily="18" charset="0"/>
                <a:cs typeface="Times New Roman" pitchFamily="18" charset="0"/>
              </a:rPr>
              <a:t>, подростков с </a:t>
            </a:r>
            <a:r>
              <a:rPr lang="ru-RU" sz="2400" b="1" dirty="0" err="1" smtClean="0">
                <a:latin typeface="Times New Roman" pitchFamily="18" charset="0"/>
                <a:cs typeface="Times New Roman" pitchFamily="18" charset="0"/>
              </a:rPr>
              <a:t>делинквентным</a:t>
            </a:r>
            <a:r>
              <a:rPr lang="ru-RU" sz="2400" dirty="0" smtClean="0">
                <a:latin typeface="Times New Roman" pitchFamily="18" charset="0"/>
                <a:cs typeface="Times New Roman" pitchFamily="18" charset="0"/>
              </a:rPr>
              <a:t>  поведением, направленных на ПМПК по решению следственных органов.  Обследование несовершеннолетних  в возрасте от 15 до 18 лет имеет особое значение, возраст уголовной ответственности определен законодателем с 14 лет, и, соответственно, заключение и рекомендации ПМПК могут играть важную роль в процессе решения трудных жизненных или юридически значимых ситуаций с участием несовершеннолетних  ( на досудебном, судебном и </a:t>
            </a:r>
            <a:r>
              <a:rPr lang="ru-RU" sz="2400" dirty="0" err="1" smtClean="0">
                <a:latin typeface="Times New Roman" pitchFamily="18" charset="0"/>
                <a:cs typeface="Times New Roman" pitchFamily="18" charset="0"/>
              </a:rPr>
              <a:t>постсудебном</a:t>
            </a:r>
            <a:r>
              <a:rPr lang="ru-RU" sz="2400" dirty="0" smtClean="0">
                <a:latin typeface="Times New Roman" pitchFamily="18" charset="0"/>
                <a:cs typeface="Times New Roman" pitchFamily="18" charset="0"/>
              </a:rPr>
              <a:t> этапе как в уголовном, так и в гражданском процессах)</a:t>
            </a:r>
          </a:p>
          <a:p>
            <a:pPr fontAlgn="base"/>
            <a:endParaRPr lang="ru-RU" sz="2600" dirty="0" smtClean="0">
              <a:latin typeface="Times New Roman" pitchFamily="18" charset="0"/>
              <a:cs typeface="Times New Roman" pitchFamily="18" charset="0"/>
            </a:endParaRPr>
          </a:p>
          <a:p>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2000"/>
            <a:ext cx="8686800" cy="4114800"/>
          </a:xfrm>
        </p:spPr>
        <p:txBody>
          <a:bodyPr>
            <a:normAutofit fontScale="92500"/>
          </a:bodyPr>
          <a:lstStyle/>
          <a:p>
            <a:pPr algn="ctr">
              <a:buNone/>
            </a:pPr>
            <a:r>
              <a:rPr lang="ru-RU" sz="3600" dirty="0" smtClean="0">
                <a:latin typeface="Times New Roman" pitchFamily="18" charset="0"/>
                <a:cs typeface="Times New Roman" pitchFamily="18" charset="0"/>
              </a:rPr>
              <a:t>Наблюдается увеличение количества обучающихся 9 – 11 классов с ОВЗ, детей – инвалидов, детей, обучающихся на дому, которым требуется создание специальных условий проведения экзамена, учитывающих состояние их здоровья, особенности психофизического развития  (компетенция специалистов ПМПК) </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normAutofit fontScale="90000"/>
          </a:bodyPr>
          <a:lstStyle/>
          <a:p>
            <a:r>
              <a:rPr lang="ru-RU" sz="3600" b="1" dirty="0" smtClean="0">
                <a:latin typeface="Times New Roman" pitchFamily="18" charset="0"/>
                <a:cs typeface="Times New Roman" pitchFamily="18" charset="0"/>
              </a:rPr>
              <a:t>В полномочия  комиссии  не  входит право оставить обучающегося на второй год.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None/>
            </a:pPr>
            <a:r>
              <a:rPr lang="ru-RU" dirty="0" smtClean="0"/>
              <a:t> </a:t>
            </a:r>
            <a:r>
              <a:rPr lang="ru-RU" dirty="0" smtClean="0">
                <a:latin typeface="Times New Roman" pitchFamily="18" charset="0"/>
                <a:cs typeface="Times New Roman" pitchFamily="18" charset="0"/>
              </a:rPr>
              <a:t>Решение о повторном обучении принимает школа. Начальное общее образование основное  общее образование, среднее общее образование являются обязательными уровнями образования. Обучающиеся, не освоившие основной  образовательной программы  начального общего образования и  ( или) основного общего образования, не допускаются к обучению на следующих уровнях общего образования.</a:t>
            </a:r>
          </a:p>
          <a:p>
            <a:pPr>
              <a:buNone/>
            </a:pPr>
            <a:r>
              <a:rPr lang="ru-RU" dirty="0" smtClean="0">
                <a:latin typeface="Times New Roman" pitchFamily="18" charset="0"/>
                <a:cs typeface="Times New Roman" pitchFamily="18" charset="0"/>
              </a:rPr>
              <a:t>После 4 класса обучающийся, не получивший заключения с рекомендацией на обучение в соответствии со следующим уровнем  ( 5- 9 классы, уровень основного общего образования),  не сможет в 5 классе продолжить обучение по АООП ООО обучающихся с ЗПР.  </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latin typeface="Times New Roman" pitchFamily="18" charset="0"/>
                <a:cs typeface="Times New Roman" pitchFamily="18" charset="0"/>
              </a:rPr>
              <a:t>Проблемы в части взаимодействия с муниципальными общеобразовательными организациями (учреждениями): </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143000"/>
            <a:ext cx="8229600" cy="5715000"/>
          </a:xfrm>
        </p:spPr>
        <p:txBody>
          <a:bodyPr>
            <a:normAutofit fontScale="47500" lnSpcReduction="20000"/>
          </a:bodyPr>
          <a:lstStyle/>
          <a:p>
            <a:pPr>
              <a:buFontTx/>
              <a:buChar char="-"/>
            </a:pPr>
            <a:r>
              <a:rPr lang="ru-RU" sz="4900" dirty="0" smtClean="0">
                <a:latin typeface="Times New Roman" pitchFamily="18" charset="0"/>
                <a:cs typeface="Times New Roman" pitchFamily="18" charset="0"/>
              </a:rPr>
              <a:t>несоблюдение Графика приема детей; не разграничиваем (консультативный (предварительный прием) и комплексное </a:t>
            </a:r>
            <a:r>
              <a:rPr lang="ru-RU" sz="4900" dirty="0" err="1" smtClean="0">
                <a:latin typeface="Times New Roman" pitchFamily="18" charset="0"/>
                <a:cs typeface="Times New Roman" pitchFamily="18" charset="0"/>
              </a:rPr>
              <a:t>психолого</a:t>
            </a:r>
            <a:endParaRPr lang="ru-RU" sz="4900" dirty="0" smtClean="0">
              <a:latin typeface="Times New Roman" pitchFamily="18" charset="0"/>
              <a:cs typeface="Times New Roman" pitchFamily="18" charset="0"/>
            </a:endParaRPr>
          </a:p>
          <a:p>
            <a:pPr>
              <a:buFontTx/>
              <a:buChar char="-"/>
            </a:pPr>
            <a:r>
              <a:rPr lang="ru-RU" sz="4900" dirty="0" err="1" smtClean="0">
                <a:latin typeface="Times New Roman" pitchFamily="18" charset="0"/>
                <a:cs typeface="Times New Roman" pitchFamily="18" charset="0"/>
              </a:rPr>
              <a:t>медико</a:t>
            </a:r>
            <a:r>
              <a:rPr lang="ru-RU" sz="4900" dirty="0" smtClean="0">
                <a:latin typeface="Times New Roman" pitchFamily="18" charset="0"/>
                <a:cs typeface="Times New Roman" pitchFamily="18" charset="0"/>
              </a:rPr>
              <a:t>, педагогическое обследование с целью подбора специальных образовательных условий образования ( подбор образовательной программы) с учетом психофизических особенностей и возможностей детей;</a:t>
            </a:r>
          </a:p>
          <a:p>
            <a:pPr>
              <a:buNone/>
            </a:pPr>
            <a:r>
              <a:rPr lang="ru-RU" sz="4900" b="1" dirty="0" smtClean="0">
                <a:latin typeface="Times New Roman" pitchFamily="18" charset="0"/>
                <a:cs typeface="Times New Roman" pitchFamily="18" charset="0"/>
              </a:rPr>
              <a:t> </a:t>
            </a:r>
            <a:r>
              <a:rPr lang="ru-RU" sz="4900" dirty="0" smtClean="0">
                <a:latin typeface="Times New Roman" pitchFamily="18" charset="0"/>
                <a:cs typeface="Times New Roman" pitchFamily="18" charset="0"/>
              </a:rPr>
              <a:t>- затягивание сроков комплектования классов детей с ЗПР и интеллектуальными нарушениями по АООП;</a:t>
            </a:r>
          </a:p>
          <a:p>
            <a:pPr>
              <a:buNone/>
            </a:pPr>
            <a:r>
              <a:rPr lang="ru-RU" sz="4900" dirty="0" smtClean="0">
                <a:latin typeface="Times New Roman" pitchFamily="18" charset="0"/>
                <a:cs typeface="Times New Roman" pitchFamily="18" charset="0"/>
              </a:rPr>
              <a:t>- перевод и ликвидация академической задолженности обучающихся со стойкими трудностями в обучении, с ОВЗ;</a:t>
            </a:r>
          </a:p>
          <a:p>
            <a:pPr>
              <a:buNone/>
            </a:pPr>
            <a:r>
              <a:rPr lang="ru-RU" sz="4900" dirty="0" smtClean="0">
                <a:latin typeface="Times New Roman" pitchFamily="18" charset="0"/>
                <a:cs typeface="Times New Roman" pitchFamily="18" charset="0"/>
              </a:rPr>
              <a:t>-    увеличение количества обучающихся 6 -9 классов, обратившихся в ПМПК;</a:t>
            </a:r>
          </a:p>
          <a:p>
            <a:pPr>
              <a:buNone/>
            </a:pPr>
            <a:r>
              <a:rPr lang="ru-RU" sz="4900" dirty="0" smtClean="0">
                <a:latin typeface="Times New Roman" pitchFamily="18" charset="0"/>
                <a:cs typeface="Times New Roman" pitchFamily="18" charset="0"/>
              </a:rPr>
              <a:t>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latin typeface="Times New Roman" pitchFamily="18" charset="0"/>
                <a:cs typeface="Times New Roman" pitchFamily="18" charset="0"/>
              </a:rPr>
              <a:t>Проблемы в части взаимодействия с муниципальными общеобразовательными организациями (учреждениями): </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457200" y="1143000"/>
            <a:ext cx="8229600" cy="5715000"/>
          </a:xfrm>
        </p:spPr>
        <p:txBody>
          <a:bodyPr>
            <a:normAutofit fontScale="47500" lnSpcReduction="20000"/>
          </a:bodyPr>
          <a:lstStyle/>
          <a:p>
            <a:pPr>
              <a:buNone/>
            </a:pPr>
            <a:r>
              <a:rPr lang="ru-RU" sz="4900" dirty="0" smtClean="0">
                <a:latin typeface="Times New Roman" pitchFamily="18" charset="0"/>
                <a:cs typeface="Times New Roman" pitchFamily="18" charset="0"/>
              </a:rPr>
              <a:t>-  </a:t>
            </a:r>
            <a:r>
              <a:rPr lang="ru-RU" sz="4900" dirty="0" smtClean="0">
                <a:latin typeface="Times New Roman" pitchFamily="18" charset="0"/>
                <a:cs typeface="Times New Roman" pitchFamily="18" charset="0"/>
              </a:rPr>
              <a:t>некачественная работа </a:t>
            </a:r>
            <a:r>
              <a:rPr lang="ru-RU" sz="4900" dirty="0" err="1" smtClean="0">
                <a:latin typeface="Times New Roman" pitchFamily="18" charset="0"/>
                <a:cs typeface="Times New Roman" pitchFamily="18" charset="0"/>
              </a:rPr>
              <a:t>ПМПк</a:t>
            </a:r>
            <a:r>
              <a:rPr lang="ru-RU" sz="4900" dirty="0" smtClean="0">
                <a:latin typeface="Times New Roman" pitchFamily="18" charset="0"/>
                <a:cs typeface="Times New Roman" pitchFamily="18" charset="0"/>
              </a:rPr>
              <a:t> ОО  (учреждений) в части своевременного выявления детей с особенностями в физическом и (или) психическом развитии, детей с отклонениями в поведении;</a:t>
            </a:r>
          </a:p>
          <a:p>
            <a:pPr>
              <a:buNone/>
            </a:pPr>
            <a:r>
              <a:rPr lang="ru-RU" sz="4900" dirty="0" smtClean="0">
                <a:latin typeface="Times New Roman" pitchFamily="18" charset="0"/>
                <a:cs typeface="Times New Roman" pitchFamily="18" charset="0"/>
              </a:rPr>
              <a:t>- затягивание сроков диагностики в отношении подростков с интеллектуальными нарушениями, скрытая неуспеваемость, второгодничество;</a:t>
            </a:r>
          </a:p>
          <a:p>
            <a:pPr>
              <a:buNone/>
            </a:pPr>
            <a:r>
              <a:rPr lang="ru-RU" sz="4900" dirty="0" smtClean="0">
                <a:latin typeface="Times New Roman" pitchFamily="18" charset="0"/>
                <a:cs typeface="Times New Roman" pitchFamily="18" charset="0"/>
              </a:rPr>
              <a:t>- дефицит подготовленных кадров для работы с обучающимися с ОВЗ, с детьми – инвалидами;</a:t>
            </a:r>
          </a:p>
          <a:p>
            <a:pPr>
              <a:buNone/>
            </a:pPr>
            <a:r>
              <a:rPr lang="ru-RU" sz="4900" dirty="0" smtClean="0">
                <a:latin typeface="Times New Roman" pitchFamily="18" charset="0"/>
                <a:cs typeface="Times New Roman" pitchFamily="18" charset="0"/>
              </a:rPr>
              <a:t>   - низкий процент  курсовой подготовки в части реализации ФГОС НОО обучающихся   с ОВЗ у участников и председателей  </a:t>
            </a:r>
            <a:r>
              <a:rPr lang="ru-RU" sz="4900" dirty="0" err="1" smtClean="0">
                <a:latin typeface="Times New Roman" pitchFamily="18" charset="0"/>
                <a:cs typeface="Times New Roman" pitchFamily="18" charset="0"/>
              </a:rPr>
              <a:t>ПМПк</a:t>
            </a:r>
            <a:r>
              <a:rPr lang="ru-RU" sz="4900" dirty="0" smtClean="0">
                <a:latin typeface="Times New Roman" pitchFamily="18" charset="0"/>
                <a:cs typeface="Times New Roman" pitchFamily="18" charset="0"/>
              </a:rPr>
              <a:t>  образовательных организаций (учреждений);</a:t>
            </a:r>
          </a:p>
          <a:p>
            <a:pPr>
              <a:buNone/>
            </a:pPr>
            <a:r>
              <a:rPr lang="ru-RU" sz="4900" dirty="0" smtClean="0">
                <a:latin typeface="Times New Roman" pitchFamily="18" charset="0"/>
                <a:cs typeface="Times New Roman" pitchFamily="18" charset="0"/>
              </a:rPr>
              <a:t>- </a:t>
            </a:r>
            <a:r>
              <a:rPr lang="ru-RU" sz="4900" dirty="0" smtClean="0">
                <a:latin typeface="Times New Roman" pitchFamily="18" charset="0"/>
                <a:cs typeface="Times New Roman" pitchFamily="18" charset="0"/>
              </a:rPr>
              <a:t>низкий </a:t>
            </a:r>
            <a:r>
              <a:rPr lang="ru-RU" sz="4900" dirty="0" smtClean="0">
                <a:latin typeface="Times New Roman" pitchFamily="18" charset="0"/>
                <a:cs typeface="Times New Roman" pitchFamily="18" charset="0"/>
              </a:rPr>
              <a:t>процент обучающихся, </a:t>
            </a:r>
            <a:r>
              <a:rPr lang="ru-RU" sz="4900" smtClean="0">
                <a:latin typeface="Times New Roman" pitchFamily="18" charset="0"/>
                <a:cs typeface="Times New Roman" pitchFamily="18" charset="0"/>
              </a:rPr>
              <a:t>получающих </a:t>
            </a:r>
            <a:r>
              <a:rPr lang="ru-RU" sz="4900" smtClean="0">
                <a:latin typeface="Times New Roman" pitchFamily="18" charset="0"/>
                <a:cs typeface="Times New Roman" pitchFamily="18" charset="0"/>
              </a:rPr>
              <a:t>качественное </a:t>
            </a:r>
            <a:r>
              <a:rPr lang="ru-RU" sz="4900" dirty="0" smtClean="0">
                <a:latin typeface="Times New Roman" pitchFamily="18" charset="0"/>
                <a:cs typeface="Times New Roman" pitchFamily="18" charset="0"/>
              </a:rPr>
              <a:t>психолого-педагогическое сопровождение в образовательных организациях (школах</a:t>
            </a:r>
            <a:r>
              <a:rPr lang="ru-RU" sz="4900" dirty="0" smtClean="0">
                <a:latin typeface="Times New Roman" pitchFamily="18" charset="0"/>
                <a:cs typeface="Times New Roman" pitchFamily="18" charset="0"/>
              </a:rPr>
              <a:t>).</a:t>
            </a:r>
            <a:endParaRPr lang="ru-RU" sz="4900" dirty="0" smtClean="0">
              <a:latin typeface="Times New Roman" pitchFamily="18" charset="0"/>
              <a:cs typeface="Times New Roman" pitchFamily="18" charset="0"/>
            </a:endParaRPr>
          </a:p>
          <a:p>
            <a:pPr>
              <a:buNone/>
            </a:pPr>
            <a:r>
              <a:rPr lang="ru-RU" sz="4900" dirty="0" smtClean="0">
                <a:latin typeface="Times New Roman" pitchFamily="18" charset="0"/>
                <a:cs typeface="Times New Roman" pitchFamily="18" charset="0"/>
              </a:rPr>
              <a:t>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latin typeface="Times New Roman" pitchFamily="18" charset="0"/>
                <a:cs typeface="Times New Roman" pitchFamily="18" charset="0"/>
              </a:rPr>
              <a:t>Ребенок с ограниченными возможностями</a:t>
            </a:r>
            <a:br>
              <a:rPr lang="ru-RU" sz="3200" b="1" i="1"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здоровья (ОВЗ)</a:t>
            </a:r>
            <a:endParaRPr lang="ru-RU" sz="3200" i="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1"/>
            <a:ext cx="8229600" cy="3886200"/>
          </a:xfrm>
        </p:spPr>
        <p:txBody>
          <a:bodyPr>
            <a:normAutofit/>
          </a:bodyPr>
          <a:lstStyle/>
          <a:p>
            <a:r>
              <a:rPr lang="ru-RU" sz="1800" i="1" dirty="0" smtClean="0"/>
              <a:t>(п. 16 ст. 2 Федерального закона от 29.12.2012 г. № 273-ФЗ «Об образовании в Российской Федерации»)</a:t>
            </a:r>
            <a:endParaRPr lang="ru-RU" sz="1800" dirty="0"/>
          </a:p>
        </p:txBody>
      </p:sp>
      <p:sp>
        <p:nvSpPr>
          <p:cNvPr id="5" name="Овал 4"/>
          <p:cNvSpPr/>
          <p:nvPr/>
        </p:nvSpPr>
        <p:spPr>
          <a:xfrm>
            <a:off x="685800" y="2133600"/>
            <a:ext cx="7620000" cy="37338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sz="2000" b="1" dirty="0" smtClean="0">
                <a:solidFill>
                  <a:schemeClr val="tx1"/>
                </a:solidFill>
              </a:rPr>
              <a:t>Обучающийся с ограниченными</a:t>
            </a:r>
          </a:p>
          <a:p>
            <a:pPr algn="ctr"/>
            <a:r>
              <a:rPr lang="ru-RU" sz="2000" b="1" dirty="0" smtClean="0">
                <a:solidFill>
                  <a:schemeClr val="tx1"/>
                </a:solidFill>
              </a:rPr>
              <a:t>возможностями здоровья – физическое лицо,</a:t>
            </a:r>
          </a:p>
          <a:p>
            <a:pPr algn="ctr"/>
            <a:r>
              <a:rPr lang="ru-RU" sz="2000" dirty="0" smtClean="0">
                <a:solidFill>
                  <a:schemeClr val="tx1"/>
                </a:solidFill>
              </a:rPr>
              <a:t>имеющее недостатки в физическом и(или)</a:t>
            </a:r>
          </a:p>
          <a:p>
            <a:pPr algn="ctr"/>
            <a:r>
              <a:rPr lang="ru-RU" sz="2000" dirty="0" smtClean="0">
                <a:solidFill>
                  <a:schemeClr val="tx1"/>
                </a:solidFill>
              </a:rPr>
              <a:t>психологическом развитии, </a:t>
            </a:r>
            <a:r>
              <a:rPr lang="ru-RU" sz="2000" b="1" dirty="0" smtClean="0">
                <a:solidFill>
                  <a:schemeClr val="tx1"/>
                </a:solidFill>
              </a:rPr>
              <a:t>подтвержденные</a:t>
            </a:r>
          </a:p>
          <a:p>
            <a:pPr algn="ctr"/>
            <a:r>
              <a:rPr lang="ru-RU" sz="2000" b="1" dirty="0" err="1" smtClean="0">
                <a:solidFill>
                  <a:schemeClr val="tx1"/>
                </a:solidFill>
              </a:rPr>
              <a:t>психолого-медико-педагогической</a:t>
            </a:r>
            <a:endParaRPr lang="ru-RU" sz="2000" b="1" dirty="0" smtClean="0">
              <a:solidFill>
                <a:schemeClr val="tx1"/>
              </a:solidFill>
            </a:endParaRPr>
          </a:p>
          <a:p>
            <a:pPr algn="ctr"/>
            <a:r>
              <a:rPr lang="ru-RU" sz="2000" b="1" dirty="0" smtClean="0">
                <a:solidFill>
                  <a:schemeClr val="tx1"/>
                </a:solidFill>
              </a:rPr>
              <a:t>комиссией и препятствующие получению</a:t>
            </a:r>
          </a:p>
          <a:p>
            <a:pPr algn="ctr"/>
            <a:r>
              <a:rPr lang="ru-RU" sz="2000" dirty="0" smtClean="0">
                <a:solidFill>
                  <a:schemeClr val="tx1"/>
                </a:solidFill>
              </a:rPr>
              <a:t>образования без </a:t>
            </a:r>
            <a:r>
              <a:rPr lang="ru-RU" sz="2000" b="1" dirty="0" smtClean="0">
                <a:solidFill>
                  <a:schemeClr val="tx1"/>
                </a:solidFill>
              </a:rPr>
              <a:t>создания </a:t>
            </a:r>
            <a:r>
              <a:rPr lang="ru-RU" sz="2000" b="1" dirty="0" smtClean="0">
                <a:solidFill>
                  <a:schemeClr val="tx1"/>
                </a:solidFill>
              </a:rPr>
              <a:t>специальных условий</a:t>
            </a:r>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57200"/>
            <a:ext cx="8229600" cy="5668963"/>
          </a:xfrm>
        </p:spPr>
        <p:txBody>
          <a:bodyPr/>
          <a:lstStyle/>
          <a:p>
            <a:pPr algn="ctr">
              <a:buNone/>
            </a:pPr>
            <a:r>
              <a:rPr lang="ru-RU" i="1" dirty="0" smtClean="0">
                <a:latin typeface="Times New Roman" pitchFamily="18" charset="0"/>
                <a:cs typeface="Times New Roman" pitchFamily="18" charset="0"/>
              </a:rPr>
              <a:t>В работе с детьми с ограниченными возможностями здоровья необходимы уважение, сила, надежда, любовь к ребенку и внимание к членам его семьи, комплексное взаимодействие всех специалистов и вера в будущее маленького человечка.</a:t>
            </a:r>
            <a:endParaRPr lang="ru-RU" i="1" dirty="0">
              <a:latin typeface="Times New Roman" pitchFamily="18" charset="0"/>
              <a:cs typeface="Times New Roman" pitchFamily="18" charset="0"/>
            </a:endParaRPr>
          </a:p>
        </p:txBody>
      </p:sp>
      <p:sp>
        <p:nvSpPr>
          <p:cNvPr id="4" name="Прямоугольник 3"/>
          <p:cNvSpPr/>
          <p:nvPr/>
        </p:nvSpPr>
        <p:spPr>
          <a:xfrm>
            <a:off x="1219200" y="3886200"/>
            <a:ext cx="690766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5400" b="1" i="1" cap="none" spc="0" dirty="0" smtClean="0">
                <a:ln w="11430"/>
                <a:solidFill>
                  <a:srgbClr val="FF0000"/>
                </a:solidFill>
                <a:effectLst>
                  <a:outerShdw blurRad="80000" dist="40000" dir="5040000" algn="tl">
                    <a:srgbClr val="000000">
                      <a:alpha val="30000"/>
                    </a:srgbClr>
                  </a:outerShdw>
                </a:effectLst>
              </a:rPr>
              <a:t>Спасибо </a:t>
            </a:r>
            <a:r>
              <a:rPr lang="ru-RU" sz="5400" b="1" i="1" cap="none" spc="0" dirty="0" smtClean="0">
                <a:ln w="11430"/>
                <a:solidFill>
                  <a:srgbClr val="FF0000"/>
                </a:solidFill>
                <a:effectLst>
                  <a:outerShdw blurRad="80000" dist="40000" dir="5040000" algn="tl">
                    <a:srgbClr val="000000">
                      <a:alpha val="30000"/>
                    </a:srgbClr>
                  </a:outerShdw>
                </a:effectLst>
              </a:rPr>
              <a:t>за внимание!</a:t>
            </a:r>
            <a:endParaRPr lang="ru-RU" sz="5400" b="1" i="1" cap="none" spc="0" dirty="0">
              <a:ln w="11430"/>
              <a:solidFill>
                <a:srgbClr val="FF0000"/>
              </a:solidFill>
              <a:effectLst>
                <a:outerShdw blurRad="80000" dist="40000" dir="5040000" algn="tl">
                  <a:srgbClr val="000000">
                    <a:alpha val="3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i="1" dirty="0" smtClean="0">
                <a:latin typeface="Times New Roman" pitchFamily="18" charset="0"/>
                <a:cs typeface="Times New Roman" pitchFamily="18" charset="0"/>
              </a:rPr>
              <a:t>Адаптированные основные образовательные</a:t>
            </a:r>
            <a:br>
              <a:rPr lang="ru-RU" sz="3200" b="1" i="1" dirty="0" smtClean="0">
                <a:latin typeface="Times New Roman" pitchFamily="18" charset="0"/>
                <a:cs typeface="Times New Roman" pitchFamily="18" charset="0"/>
              </a:rPr>
            </a:br>
            <a:r>
              <a:rPr lang="ru-RU" sz="3200" b="1" i="1" dirty="0" smtClean="0">
                <a:latin typeface="Times New Roman" pitchFamily="18" charset="0"/>
                <a:cs typeface="Times New Roman" pitchFamily="18" charset="0"/>
              </a:rPr>
              <a:t>программы</a:t>
            </a:r>
            <a:endParaRPr lang="ru-RU" sz="3200" i="1" dirty="0">
              <a:latin typeface="Times New Roman" pitchFamily="18" charset="0"/>
              <a:cs typeface="Times New Roman" pitchFamily="18" charset="0"/>
            </a:endParaRPr>
          </a:p>
        </p:txBody>
      </p:sp>
      <p:sp>
        <p:nvSpPr>
          <p:cNvPr id="5" name="Скругленный прямоугольник 4"/>
          <p:cNvSpPr/>
          <p:nvPr/>
        </p:nvSpPr>
        <p:spPr>
          <a:xfrm>
            <a:off x="304800" y="13716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228600" y="32004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i="1" dirty="0" smtClean="0">
                <a:solidFill>
                  <a:schemeClr val="tx1"/>
                </a:solidFill>
                <a:latin typeface="Times New Roman" pitchFamily="18" charset="0"/>
                <a:cs typeface="Times New Roman" pitchFamily="18" charset="0"/>
              </a:rPr>
              <a:t>для детей с нарушениями</a:t>
            </a:r>
          </a:p>
          <a:p>
            <a:pPr algn="ctr"/>
            <a:r>
              <a:rPr lang="ru-RU" b="1" i="1" dirty="0" smtClean="0">
                <a:solidFill>
                  <a:schemeClr val="tx1"/>
                </a:solidFill>
                <a:latin typeface="Times New Roman" pitchFamily="18" charset="0"/>
                <a:cs typeface="Times New Roman" pitchFamily="18" charset="0"/>
              </a:rPr>
              <a:t>опорно-двигательного аппарата</a:t>
            </a:r>
            <a:endParaRPr lang="ru-RU" b="1" i="1" dirty="0">
              <a:solidFill>
                <a:schemeClr val="tx1"/>
              </a:solidFill>
              <a:latin typeface="Times New Roman" pitchFamily="18" charset="0"/>
              <a:cs typeface="Times New Roman" pitchFamily="18" charset="0"/>
            </a:endParaRPr>
          </a:p>
        </p:txBody>
      </p:sp>
      <p:sp>
        <p:nvSpPr>
          <p:cNvPr id="8" name="Скругленный прямоугольник 7"/>
          <p:cNvSpPr/>
          <p:nvPr/>
        </p:nvSpPr>
        <p:spPr>
          <a:xfrm>
            <a:off x="3352800" y="18288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b="1" i="1" dirty="0" smtClean="0">
                <a:solidFill>
                  <a:schemeClr val="tx1"/>
                </a:solidFill>
                <a:latin typeface="Times New Roman" pitchFamily="18" charset="0"/>
                <a:cs typeface="Times New Roman" pitchFamily="18" charset="0"/>
              </a:rPr>
              <a:t>для детей с тяжелыми</a:t>
            </a:r>
          </a:p>
          <a:p>
            <a:r>
              <a:rPr lang="ru-RU" b="1" i="1" dirty="0" smtClean="0">
                <a:solidFill>
                  <a:schemeClr val="tx1"/>
                </a:solidFill>
                <a:latin typeface="Times New Roman" pitchFamily="18" charset="0"/>
                <a:cs typeface="Times New Roman" pitchFamily="18" charset="0"/>
              </a:rPr>
              <a:t>нарушениями речи</a:t>
            </a:r>
            <a:endParaRPr lang="ru-RU" b="1" i="1" dirty="0">
              <a:solidFill>
                <a:schemeClr val="tx1"/>
              </a:solidFill>
              <a:latin typeface="Times New Roman" pitchFamily="18" charset="0"/>
              <a:cs typeface="Times New Roman" pitchFamily="18" charset="0"/>
            </a:endParaRPr>
          </a:p>
        </p:txBody>
      </p:sp>
      <p:sp>
        <p:nvSpPr>
          <p:cNvPr id="9" name="Скругленный прямоугольник 8"/>
          <p:cNvSpPr/>
          <p:nvPr/>
        </p:nvSpPr>
        <p:spPr>
          <a:xfrm>
            <a:off x="1371600" y="48006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i="1" dirty="0" smtClean="0">
                <a:solidFill>
                  <a:schemeClr val="tx1"/>
                </a:solidFill>
                <a:latin typeface="Times New Roman" pitchFamily="18" charset="0"/>
                <a:cs typeface="Times New Roman" pitchFamily="18" charset="0"/>
              </a:rPr>
              <a:t>для детей с расстройствами </a:t>
            </a:r>
            <a:r>
              <a:rPr lang="ru-RU" b="1" i="1" dirty="0" err="1" smtClean="0">
                <a:solidFill>
                  <a:schemeClr val="tx1"/>
                </a:solidFill>
                <a:latin typeface="Times New Roman" pitchFamily="18" charset="0"/>
                <a:cs typeface="Times New Roman" pitchFamily="18" charset="0"/>
              </a:rPr>
              <a:t>аутистического</a:t>
            </a:r>
            <a:r>
              <a:rPr lang="ru-RU" b="1" i="1" dirty="0" smtClean="0">
                <a:solidFill>
                  <a:schemeClr val="tx1"/>
                </a:solidFill>
                <a:latin typeface="Times New Roman" pitchFamily="18" charset="0"/>
                <a:cs typeface="Times New Roman" pitchFamily="18" charset="0"/>
              </a:rPr>
              <a:t> спектра</a:t>
            </a:r>
            <a:endParaRPr lang="ru-RU" b="1" i="1" dirty="0">
              <a:solidFill>
                <a:schemeClr val="tx1"/>
              </a:solidFill>
              <a:latin typeface="Times New Roman" pitchFamily="18" charset="0"/>
              <a:cs typeface="Times New Roman" pitchFamily="18" charset="0"/>
            </a:endParaRPr>
          </a:p>
        </p:txBody>
      </p:sp>
      <p:sp>
        <p:nvSpPr>
          <p:cNvPr id="10" name="Скругленный прямоугольник 9"/>
          <p:cNvSpPr/>
          <p:nvPr/>
        </p:nvSpPr>
        <p:spPr>
          <a:xfrm>
            <a:off x="5791200" y="48006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i="1" dirty="0" smtClean="0">
                <a:solidFill>
                  <a:schemeClr val="tx1"/>
                </a:solidFill>
                <a:latin typeface="Times New Roman" pitchFamily="18" charset="0"/>
                <a:cs typeface="Times New Roman" pitchFamily="18" charset="0"/>
              </a:rPr>
              <a:t>для детей со сложными дефектами</a:t>
            </a:r>
            <a:endParaRPr lang="ru-RU" b="1" i="1" dirty="0">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3505200" y="34290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i="1" dirty="0" smtClean="0">
                <a:solidFill>
                  <a:schemeClr val="tx1"/>
                </a:solidFill>
                <a:latin typeface="Times New Roman" pitchFamily="18" charset="0"/>
                <a:cs typeface="Times New Roman" pitchFamily="18" charset="0"/>
              </a:rPr>
              <a:t>для детей с умственной</a:t>
            </a:r>
          </a:p>
          <a:p>
            <a:pPr algn="ctr"/>
            <a:r>
              <a:rPr lang="ru-RU" b="1" i="1" dirty="0" smtClean="0">
                <a:solidFill>
                  <a:schemeClr val="tx1"/>
                </a:solidFill>
                <a:latin typeface="Times New Roman" pitchFamily="18" charset="0"/>
                <a:cs typeface="Times New Roman" pitchFamily="18" charset="0"/>
              </a:rPr>
              <a:t>отсталостью</a:t>
            </a:r>
            <a:endParaRPr lang="ru-RU" b="1" i="1" dirty="0">
              <a:solidFill>
                <a:schemeClr val="tx1"/>
              </a:solidFill>
              <a:latin typeface="Times New Roman" pitchFamily="18" charset="0"/>
              <a:cs typeface="Times New Roman" pitchFamily="18" charset="0"/>
            </a:endParaRPr>
          </a:p>
        </p:txBody>
      </p:sp>
      <p:sp>
        <p:nvSpPr>
          <p:cNvPr id="12" name="Скругленный прямоугольник 11"/>
          <p:cNvSpPr/>
          <p:nvPr/>
        </p:nvSpPr>
        <p:spPr>
          <a:xfrm>
            <a:off x="6553200" y="31242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b="1" i="1" dirty="0" smtClean="0">
                <a:solidFill>
                  <a:schemeClr val="tx1"/>
                </a:solidFill>
                <a:latin typeface="Times New Roman" pitchFamily="18" charset="0"/>
                <a:cs typeface="Times New Roman" pitchFamily="18" charset="0"/>
              </a:rPr>
              <a:t>для детей с задержкой</a:t>
            </a:r>
          </a:p>
          <a:p>
            <a:r>
              <a:rPr lang="ru-RU" b="1" i="1" dirty="0" smtClean="0">
                <a:solidFill>
                  <a:schemeClr val="tx1"/>
                </a:solidFill>
                <a:latin typeface="Times New Roman" pitchFamily="18" charset="0"/>
                <a:cs typeface="Times New Roman" pitchFamily="18" charset="0"/>
              </a:rPr>
              <a:t>психического развития</a:t>
            </a:r>
            <a:endParaRPr lang="ru-RU" b="1" i="1" dirty="0">
              <a:solidFill>
                <a:schemeClr val="tx1"/>
              </a:solidFill>
              <a:latin typeface="Times New Roman" pitchFamily="18" charset="0"/>
              <a:cs typeface="Times New Roman" pitchFamily="18" charset="0"/>
            </a:endParaRPr>
          </a:p>
        </p:txBody>
      </p:sp>
      <p:sp>
        <p:nvSpPr>
          <p:cNvPr id="13" name="TextBox 12"/>
          <p:cNvSpPr txBox="1"/>
          <p:nvPr/>
        </p:nvSpPr>
        <p:spPr>
          <a:xfrm>
            <a:off x="381000" y="1600200"/>
            <a:ext cx="2611038" cy="923330"/>
          </a:xfrm>
          <a:prstGeom prst="rect">
            <a:avLst/>
          </a:prstGeom>
          <a:noFill/>
        </p:spPr>
        <p:txBody>
          <a:bodyPr wrap="square" rtlCol="0">
            <a:spAutoFit/>
          </a:bodyPr>
          <a:lstStyle/>
          <a:p>
            <a:pPr algn="ctr"/>
            <a:r>
              <a:rPr lang="ru-RU" b="1" i="1" dirty="0" smtClean="0">
                <a:latin typeface="Times New Roman" pitchFamily="18" charset="0"/>
                <a:cs typeface="Times New Roman" pitchFamily="18" charset="0"/>
              </a:rPr>
              <a:t>для глухих, слабослышащих,</a:t>
            </a:r>
          </a:p>
          <a:p>
            <a:pPr algn="ctr"/>
            <a:r>
              <a:rPr lang="ru-RU" b="1" i="1" dirty="0" smtClean="0">
                <a:latin typeface="Times New Roman" pitchFamily="18" charset="0"/>
                <a:cs typeface="Times New Roman" pitchFamily="18" charset="0"/>
              </a:rPr>
              <a:t>позднооглохших</a:t>
            </a:r>
            <a:endParaRPr lang="ru-RU" b="1" i="1" dirty="0">
              <a:latin typeface="Times New Roman" pitchFamily="18" charset="0"/>
              <a:cs typeface="Times New Roman" pitchFamily="18" charset="0"/>
            </a:endParaRPr>
          </a:p>
        </p:txBody>
      </p:sp>
      <p:sp>
        <p:nvSpPr>
          <p:cNvPr id="15" name="Скругленный прямоугольник 14"/>
          <p:cNvSpPr/>
          <p:nvPr/>
        </p:nvSpPr>
        <p:spPr>
          <a:xfrm>
            <a:off x="6172200" y="1371600"/>
            <a:ext cx="2590800" cy="1143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b="1" i="1" dirty="0" smtClean="0">
                <a:solidFill>
                  <a:schemeClr val="tx1"/>
                </a:solidFill>
                <a:latin typeface="Times New Roman" pitchFamily="18" charset="0"/>
                <a:cs typeface="Times New Roman" pitchFamily="18" charset="0"/>
              </a:rPr>
              <a:t>для </a:t>
            </a:r>
            <a:r>
              <a:rPr lang="ru-RU" b="1" i="1" dirty="0" smtClean="0">
                <a:solidFill>
                  <a:schemeClr val="tx1"/>
                </a:solidFill>
                <a:latin typeface="Times New Roman" pitchFamily="18" charset="0"/>
                <a:cs typeface="Times New Roman" pitchFamily="18" charset="0"/>
              </a:rPr>
              <a:t>слепых</a:t>
            </a:r>
            <a:r>
              <a:rPr lang="ru-RU" b="1" i="1" dirty="0" smtClean="0">
                <a:solidFill>
                  <a:schemeClr val="tx1"/>
                </a:solidFill>
                <a:latin typeface="Times New Roman" pitchFamily="18" charset="0"/>
                <a:cs typeface="Times New Roman" pitchFamily="18" charset="0"/>
              </a:rPr>
              <a:t> </a:t>
            </a:r>
            <a:r>
              <a:rPr lang="ru-RU" b="1" i="1" dirty="0" smtClean="0">
                <a:solidFill>
                  <a:schemeClr val="tx1"/>
                </a:solidFill>
                <a:latin typeface="Times New Roman" pitchFamily="18" charset="0"/>
                <a:cs typeface="Times New Roman" pitchFamily="18" charset="0"/>
              </a:rPr>
              <a:t>и  слабовидящих</a:t>
            </a:r>
            <a:endParaRPr lang="ru-RU" b="1" i="1"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6375736" y="4596300"/>
            <a:ext cx="2768264" cy="2261700"/>
          </a:xfrm>
          <a:prstGeom prst="rect">
            <a:avLst/>
          </a:prstGeom>
        </p:spPr>
      </p:pic>
      <p:sp>
        <p:nvSpPr>
          <p:cNvPr id="4" name="Скругленный прямоугольник 3"/>
          <p:cNvSpPr/>
          <p:nvPr/>
        </p:nvSpPr>
        <p:spPr>
          <a:xfrm>
            <a:off x="2895600" y="762000"/>
            <a:ext cx="3124200" cy="685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sz="4000" b="1" i="1" dirty="0" smtClean="0">
                <a:solidFill>
                  <a:schemeClr val="tx1"/>
                </a:solidFill>
                <a:latin typeface="Times New Roman" pitchFamily="18" charset="0"/>
                <a:cs typeface="Times New Roman" pitchFamily="18" charset="0"/>
              </a:rPr>
              <a:t>Инвалид </a:t>
            </a:r>
            <a:endParaRPr lang="ru-RU" sz="4000" b="1" i="1" dirty="0">
              <a:solidFill>
                <a:schemeClr val="tx1"/>
              </a:solidFill>
            </a:endParaRPr>
          </a:p>
        </p:txBody>
      </p:sp>
      <p:sp>
        <p:nvSpPr>
          <p:cNvPr id="5" name="Скругленный прямоугольник 4"/>
          <p:cNvSpPr/>
          <p:nvPr/>
        </p:nvSpPr>
        <p:spPr>
          <a:xfrm>
            <a:off x="609600" y="1752600"/>
            <a:ext cx="8077200" cy="3200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лицо, которое имеет нарушение здоровья со стойким расстройством функций организма, обусловленное заболеванием, последствиями травм или дефектами , приводящее к ограничению жизнедеятельности и вызывающее необходимость его социальной защиты.</a:t>
            </a:r>
            <a:endParaRPr lang="ru-RU" sz="2800" b="1" i="1" dirty="0">
              <a:solidFill>
                <a:schemeClr val="tx1"/>
              </a:solidFill>
            </a:endParaRPr>
          </a:p>
        </p:txBody>
      </p:sp>
    </p:spTree>
    <p:extLst>
      <p:ext uri="{BB962C8B-B14F-4D97-AF65-F5344CB8AC3E}">
        <p14:creationId xmlns="" xmlns:p14="http://schemas.microsoft.com/office/powerpoint/2010/main" val="330512371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838200" y="0"/>
            <a:ext cx="8305800" cy="4462760"/>
          </a:xfrm>
          <a:prstGeom prst="rect">
            <a:avLst/>
          </a:prstGeom>
        </p:spPr>
        <p:txBody>
          <a:bodyPr wrap="square">
            <a:spAutoFit/>
          </a:bodyPr>
          <a:lstStyle/>
          <a:p>
            <a:endParaRPr lang="ru-RU" sz="2800" dirty="0" smtClean="0">
              <a:latin typeface="Times New Roman" pitchFamily="18" charset="0"/>
              <a:cs typeface="Times New Roman" pitchFamily="18" charset="0"/>
            </a:endParaRPr>
          </a:p>
          <a:p>
            <a:r>
              <a:rPr lang="ru-RU" sz="3200" b="1" i="1" dirty="0" smtClean="0">
                <a:latin typeface="Times New Roman" pitchFamily="18" charset="0"/>
                <a:cs typeface="Times New Roman" pitchFamily="18" charset="0"/>
              </a:rPr>
              <a:t>       Когда необходимо обращаться в ПМПК</a:t>
            </a:r>
          </a:p>
          <a:p>
            <a:endParaRPr lang="ru-RU" sz="3200" b="1" i="1" dirty="0" smtClean="0">
              <a:latin typeface="Times New Roman" pitchFamily="18" charset="0"/>
              <a:cs typeface="Times New Roman" pitchFamily="18" charset="0"/>
            </a:endParaRPr>
          </a:p>
          <a:p>
            <a:endParaRPr lang="ru-RU" sz="3200" b="1" i="1" dirty="0" smtClean="0">
              <a:latin typeface="Times New Roman" pitchFamily="18" charset="0"/>
              <a:cs typeface="Times New Roman" pitchFamily="18" charset="0"/>
            </a:endParaRPr>
          </a:p>
          <a:p>
            <a:endParaRPr lang="ru-RU" sz="3200" b="1" i="1"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endParaRPr lang="ru-RU" sz="2400" dirty="0" smtClean="0"/>
          </a:p>
          <a:p>
            <a:pPr algn="ctr"/>
            <a:endParaRPr lang="ru-RU" sz="2400" dirty="0" smtClean="0">
              <a:solidFill>
                <a:srgbClr val="FF0000"/>
              </a:solidFill>
            </a:endParaRPr>
          </a:p>
          <a:p>
            <a:pPr algn="ctr"/>
            <a:r>
              <a:rPr lang="ru-RU" sz="2400" dirty="0" smtClean="0">
                <a:solidFill>
                  <a:srgbClr val="FF0000"/>
                </a:solidFill>
              </a:rPr>
              <a:t> </a:t>
            </a:r>
            <a:r>
              <a:rPr lang="ru-RU" sz="2000" dirty="0" smtClean="0">
                <a:solidFill>
                  <a:srgbClr val="FF0000"/>
                </a:solidFill>
              </a:rPr>
              <a:t> </a:t>
            </a:r>
            <a:endParaRPr lang="ru-RU" sz="2000" dirty="0">
              <a:solidFill>
                <a:srgbClr val="FF0000"/>
              </a:solidFill>
            </a:endParaRPr>
          </a:p>
        </p:txBody>
      </p:sp>
      <p:sp>
        <p:nvSpPr>
          <p:cNvPr id="3" name="Скругленный прямоугольник 2"/>
          <p:cNvSpPr/>
          <p:nvPr/>
        </p:nvSpPr>
        <p:spPr>
          <a:xfrm>
            <a:off x="1295400" y="1295400"/>
            <a:ext cx="3200400" cy="762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rPr>
              <a:t>Специальные условия</a:t>
            </a:r>
          </a:p>
          <a:p>
            <a:r>
              <a:rPr lang="ru-RU" dirty="0" smtClean="0">
                <a:solidFill>
                  <a:schemeClr val="tx1"/>
                </a:solidFill>
              </a:rPr>
              <a:t>получения образования</a:t>
            </a:r>
            <a:endParaRPr lang="ru-RU" dirty="0">
              <a:solidFill>
                <a:schemeClr val="tx1"/>
              </a:solidFill>
            </a:endParaRPr>
          </a:p>
        </p:txBody>
      </p:sp>
      <p:sp>
        <p:nvSpPr>
          <p:cNvPr id="4" name="Скругленный прямоугольник 3"/>
          <p:cNvSpPr/>
          <p:nvPr/>
        </p:nvSpPr>
        <p:spPr>
          <a:xfrm>
            <a:off x="2133600" y="3505200"/>
            <a:ext cx="5638800" cy="990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rPr>
              <a:t>Заключение ПМПК + письменное заявление родителя</a:t>
            </a:r>
          </a:p>
          <a:p>
            <a:r>
              <a:rPr lang="ru-RU" dirty="0" smtClean="0">
                <a:solidFill>
                  <a:schemeClr val="tx1"/>
                </a:solidFill>
              </a:rPr>
              <a:t>(законного представителя) руководителю ОО</a:t>
            </a:r>
            <a:endParaRPr lang="ru-RU" dirty="0">
              <a:solidFill>
                <a:schemeClr val="tx1"/>
              </a:solidFill>
            </a:endParaRPr>
          </a:p>
        </p:txBody>
      </p:sp>
      <p:sp>
        <p:nvSpPr>
          <p:cNvPr id="6" name="Скругленный прямоугольник 5"/>
          <p:cNvSpPr/>
          <p:nvPr/>
        </p:nvSpPr>
        <p:spPr>
          <a:xfrm>
            <a:off x="5791200" y="1295400"/>
            <a:ext cx="3048000" cy="762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dirty="0" smtClean="0">
                <a:solidFill>
                  <a:schemeClr val="tx1"/>
                </a:solidFill>
              </a:rPr>
              <a:t>Специальные условия сдачи</a:t>
            </a:r>
          </a:p>
          <a:p>
            <a:r>
              <a:rPr lang="ru-RU" dirty="0" smtClean="0">
                <a:solidFill>
                  <a:schemeClr val="tx1"/>
                </a:solidFill>
              </a:rPr>
              <a:t>ГИА-9, ГИА-11</a:t>
            </a:r>
            <a:endParaRPr lang="ru-RU" dirty="0">
              <a:solidFill>
                <a:schemeClr val="tx1"/>
              </a:solidFill>
            </a:endParaRPr>
          </a:p>
        </p:txBody>
      </p:sp>
      <p:sp>
        <p:nvSpPr>
          <p:cNvPr id="8" name="Скругленный прямоугольник 7"/>
          <p:cNvSpPr/>
          <p:nvPr/>
        </p:nvSpPr>
        <p:spPr>
          <a:xfrm>
            <a:off x="2819400" y="5867400"/>
            <a:ext cx="5105400" cy="533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ru-RU" b="1" dirty="0" smtClean="0">
                <a:solidFill>
                  <a:schemeClr val="tx1"/>
                </a:solidFill>
              </a:rPr>
              <a:t>СОЗДАНИЕ СПЕЦИАЛЬНЫХ УСЛОВИЙ</a:t>
            </a:r>
          </a:p>
          <a:p>
            <a:r>
              <a:rPr lang="ru-RU" b="1" dirty="0" smtClean="0">
                <a:solidFill>
                  <a:schemeClr val="tx1"/>
                </a:solidFill>
              </a:rPr>
              <a:t>ОБУЧЕНИЯ И ВОСПИТАНИЯ В ОО</a:t>
            </a:r>
            <a:endParaRPr lang="ru-RU" dirty="0">
              <a:solidFill>
                <a:schemeClr val="tx1"/>
              </a:solidFill>
            </a:endParaRPr>
          </a:p>
        </p:txBody>
      </p:sp>
      <p:sp>
        <p:nvSpPr>
          <p:cNvPr id="9" name="Стрелка вниз 8"/>
          <p:cNvSpPr/>
          <p:nvPr/>
        </p:nvSpPr>
        <p:spPr>
          <a:xfrm>
            <a:off x="2819400" y="2133600"/>
            <a:ext cx="6858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6400800" y="2209800"/>
            <a:ext cx="6858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876800" y="4572000"/>
            <a:ext cx="6858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6177189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1447800" y="685800"/>
            <a:ext cx="7086600" cy="4572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sz="2400" dirty="0" smtClean="0">
                <a:solidFill>
                  <a:schemeClr val="tx1"/>
                </a:solidFill>
                <a:latin typeface="Times New Roman" pitchFamily="18" charset="0"/>
                <a:cs typeface="Times New Roman" pitchFamily="18" charset="0"/>
              </a:rPr>
              <a:t>Федеральный государственный образовательный стандарт начального общего образования обучающихся с ОВЗ (ФГОС НОО  обучающихся с ОВЗ) регламентирует требования к созданию необходимых  условий для каждой категории детей с особыми образовательными потребностями</a:t>
            </a:r>
            <a:endParaRPr lang="ru-RU"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1981200" y="533400"/>
            <a:ext cx="6629400" cy="914400"/>
          </a:xfrm>
        </p:spPr>
        <p:txBody>
          <a:bodyPr>
            <a:normAutofit fontScale="90000"/>
          </a:bodyPr>
          <a:lstStyle/>
          <a:p>
            <a:r>
              <a:rPr lang="ru-RU" dirty="0" smtClean="0"/>
              <a:t/>
            </a:r>
            <a:br>
              <a:rPr lang="ru-RU" dirty="0" smtClean="0"/>
            </a:br>
            <a:endParaRPr lang="ru-RU" dirty="0"/>
          </a:p>
        </p:txBody>
      </p:sp>
      <p:sp>
        <p:nvSpPr>
          <p:cNvPr id="9" name="Прямоугольник 8"/>
          <p:cNvSpPr/>
          <p:nvPr/>
        </p:nvSpPr>
        <p:spPr>
          <a:xfrm>
            <a:off x="381000" y="304800"/>
            <a:ext cx="8305800" cy="5509200"/>
          </a:xfrm>
          <a:prstGeom prst="rect">
            <a:avLst/>
          </a:prstGeom>
        </p:spPr>
        <p:txBody>
          <a:bodyPr wrap="square">
            <a:spAutoFit/>
          </a:bodyPr>
          <a:lstStyle/>
          <a:p>
            <a:pPr algn="ctr"/>
            <a:r>
              <a:rPr lang="ru-RU" sz="3200" dirty="0" smtClean="0">
                <a:latin typeface="Times New Roman" pitchFamily="18" charset="0"/>
                <a:cs typeface="Times New Roman" pitchFamily="18" charset="0"/>
              </a:rPr>
              <a:t>В городе Соликамске  воспитываются и обучаются  </a:t>
            </a:r>
            <a:r>
              <a:rPr lang="ru-RU" sz="3200" dirty="0" smtClean="0">
                <a:solidFill>
                  <a:srgbClr val="C00000"/>
                </a:solidFill>
                <a:latin typeface="Times New Roman" pitchFamily="18" charset="0"/>
                <a:cs typeface="Times New Roman" pitchFamily="18" charset="0"/>
              </a:rPr>
              <a:t>1234</a:t>
            </a:r>
            <a:r>
              <a:rPr lang="ru-RU" sz="3200" dirty="0" smtClean="0">
                <a:latin typeface="Times New Roman" pitchFamily="18" charset="0"/>
                <a:cs typeface="Times New Roman" pitchFamily="18" charset="0"/>
              </a:rPr>
              <a:t>  ребенка с ограниченными возможностями здоровья, из  них </a:t>
            </a:r>
            <a:r>
              <a:rPr lang="ru-RU" sz="3200" b="1" i="1" dirty="0" smtClean="0">
                <a:latin typeface="Times New Roman" pitchFamily="18" charset="0"/>
                <a:cs typeface="Times New Roman" pitchFamily="18" charset="0"/>
              </a:rPr>
              <a:t>дошкольного возраста </a:t>
            </a:r>
            <a:r>
              <a:rPr lang="ru-RU" sz="3200"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279 </a:t>
            </a:r>
            <a:r>
              <a:rPr lang="ru-RU" sz="3200" dirty="0" smtClean="0">
                <a:latin typeface="Times New Roman" pitchFamily="18" charset="0"/>
                <a:cs typeface="Times New Roman" pitchFamily="18" charset="0"/>
              </a:rPr>
              <a:t>человек, </a:t>
            </a:r>
            <a:r>
              <a:rPr lang="ru-RU" sz="3200" b="1" i="1" dirty="0" smtClean="0">
                <a:latin typeface="Times New Roman" pitchFamily="18" charset="0"/>
                <a:cs typeface="Times New Roman" pitchFamily="18" charset="0"/>
              </a:rPr>
              <a:t>школьного возраста </a:t>
            </a:r>
            <a:r>
              <a:rPr lang="ru-RU" sz="3200"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955</a:t>
            </a:r>
            <a:r>
              <a:rPr lang="ru-RU" sz="3200" dirty="0" smtClean="0">
                <a:latin typeface="Times New Roman" pitchFamily="18" charset="0"/>
                <a:cs typeface="Times New Roman" pitchFamily="18" charset="0"/>
              </a:rPr>
              <a:t> человек. </a:t>
            </a:r>
          </a:p>
          <a:p>
            <a:pPr algn="ctr"/>
            <a:r>
              <a:rPr lang="ru-RU" sz="3200" b="1" i="1" u="sng" dirty="0" smtClean="0">
                <a:solidFill>
                  <a:srgbClr val="FF0000"/>
                </a:solidFill>
                <a:latin typeface="Times New Roman" pitchFamily="18" charset="0"/>
                <a:cs typeface="Times New Roman" pitchFamily="18" charset="0"/>
              </a:rPr>
              <a:t>Инвалидов:</a:t>
            </a:r>
            <a:r>
              <a:rPr lang="ru-RU" sz="3200" i="1" u="sng" dirty="0" smtClean="0">
                <a:latin typeface="Times New Roman" pitchFamily="18" charset="0"/>
                <a:cs typeface="Times New Roman" pitchFamily="18" charset="0"/>
              </a:rPr>
              <a:t> </a:t>
            </a:r>
            <a:r>
              <a:rPr lang="ru-RU" sz="3200" i="1" u="sng" dirty="0" smtClean="0">
                <a:latin typeface="Times New Roman" pitchFamily="18" charset="0"/>
                <a:cs typeface="Times New Roman" pitchFamily="18" charset="0"/>
              </a:rPr>
              <a:t>-</a:t>
            </a:r>
            <a:r>
              <a:rPr lang="ru-RU" sz="3200" i="1" dirty="0" smtClean="0">
                <a:latin typeface="Times New Roman" pitchFamily="18" charset="0"/>
                <a:cs typeface="Times New Roman" pitchFamily="18" charset="0"/>
              </a:rPr>
              <a:t>304 </a:t>
            </a:r>
            <a:r>
              <a:rPr lang="ru-RU" sz="3200" i="1" dirty="0" smtClean="0">
                <a:latin typeface="Times New Roman" pitchFamily="18" charset="0"/>
                <a:cs typeface="Times New Roman" pitchFamily="18" charset="0"/>
              </a:rPr>
              <a:t>ребенка:</a:t>
            </a:r>
          </a:p>
          <a:p>
            <a:pPr algn="ctr">
              <a:buFontTx/>
              <a:buChar char="-"/>
            </a:pPr>
            <a:r>
              <a:rPr lang="ru-RU" sz="3200" dirty="0" smtClean="0">
                <a:latin typeface="Times New Roman" pitchFamily="18" charset="0"/>
                <a:cs typeface="Times New Roman" pitchFamily="18" charset="0"/>
              </a:rPr>
              <a:t>дошкольного возраста – 72 ребенка, из них 50 детей получают образовательную услугу,</a:t>
            </a:r>
          </a:p>
          <a:p>
            <a:pPr algn="ctr">
              <a:buFontTx/>
              <a:buChar char="-"/>
            </a:pPr>
            <a:r>
              <a:rPr lang="ru-RU" sz="3200" dirty="0" smtClean="0">
                <a:latin typeface="Times New Roman" pitchFamily="18" charset="0"/>
                <a:cs typeface="Times New Roman" pitchFamily="18" charset="0"/>
              </a:rPr>
              <a:t>школьного возраста – 232 ребенка, из </a:t>
            </a:r>
            <a:r>
              <a:rPr lang="ru-RU" sz="3200" dirty="0" smtClean="0">
                <a:latin typeface="Times New Roman" pitchFamily="18" charset="0"/>
                <a:cs typeface="Times New Roman" pitchFamily="18" charset="0"/>
              </a:rPr>
              <a:t>них 225 </a:t>
            </a:r>
            <a:r>
              <a:rPr lang="ru-RU" sz="3200" dirty="0" smtClean="0">
                <a:latin typeface="Times New Roman" pitchFamily="18" charset="0"/>
                <a:cs typeface="Times New Roman" pitchFamily="18" charset="0"/>
              </a:rPr>
              <a:t>обучающихся.</a:t>
            </a:r>
          </a:p>
          <a:p>
            <a:pPr algn="ctr"/>
            <a:endParaRPr lang="ru-RU"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8088811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838200" y="2819400"/>
            <a:ext cx="7086600" cy="400110"/>
          </a:xfrm>
          <a:prstGeom prst="rect">
            <a:avLst/>
          </a:prstGeom>
        </p:spPr>
        <p:txBody>
          <a:bodyPr wrap="square">
            <a:spAutoFit/>
          </a:bodyPr>
          <a:lstStyle/>
          <a:p>
            <a:r>
              <a:rPr lang="ru-RU" sz="2000" dirty="0" smtClean="0">
                <a:solidFill>
                  <a:srgbClr val="7030A0"/>
                </a:solidFill>
              </a:rPr>
              <a:t> </a:t>
            </a:r>
            <a:endParaRPr lang="ru-RU" sz="2000" dirty="0">
              <a:solidFill>
                <a:srgbClr val="7030A0"/>
              </a:solidFill>
            </a:endParaRPr>
          </a:p>
        </p:txBody>
      </p:sp>
      <p:sp>
        <p:nvSpPr>
          <p:cNvPr id="8" name="Заголовок 7"/>
          <p:cNvSpPr>
            <a:spLocks noGrp="1"/>
          </p:cNvSpPr>
          <p:nvPr>
            <p:ph type="title"/>
          </p:nvPr>
        </p:nvSpPr>
        <p:spPr>
          <a:xfrm>
            <a:off x="457200" y="381000"/>
            <a:ext cx="8229600" cy="5791200"/>
          </a:xfrm>
        </p:spPr>
        <p:txBody>
          <a:bodyPr>
            <a:normAutofit fontScale="90000"/>
          </a:bodyPr>
          <a:lstStyle/>
          <a:p>
            <a:r>
              <a:rPr lang="ru-RU" sz="2200" b="1" i="1" u="sng" dirty="0" smtClean="0">
                <a:latin typeface="Times New Roman" pitchFamily="18" charset="0"/>
                <a:cs typeface="Times New Roman" pitchFamily="18" charset="0"/>
              </a:rPr>
              <a:t>НОРМАТИВНО-ПРАВОВЫЕ ДОКУМЕНТЫ МУНИЦИПАЛЬНОГО УРОВНЯ</a:t>
            </a:r>
            <a:br>
              <a:rPr lang="ru-RU" sz="2200" b="1" i="1" u="sng" dirty="0" smtClean="0">
                <a:latin typeface="Times New Roman" pitchFamily="18" charset="0"/>
                <a:cs typeface="Times New Roman" pitchFamily="18" charset="0"/>
              </a:rPr>
            </a:br>
            <a:r>
              <a:rPr lang="ru-RU" sz="2200" b="1" i="1" u="sng" dirty="0" smtClean="0">
                <a:latin typeface="Times New Roman" pitchFamily="18" charset="0"/>
                <a:cs typeface="Times New Roman" pitchFamily="18" charset="0"/>
              </a:rPr>
              <a:t/>
            </a:r>
            <a:br>
              <a:rPr lang="ru-RU" sz="2200" b="1" i="1" u="sng"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Дифференциально</a:t>
            </a:r>
            <a:r>
              <a:rPr lang="ru-RU" sz="2000" dirty="0" smtClean="0">
                <a:latin typeface="Times New Roman" pitchFamily="18" charset="0"/>
                <a:cs typeface="Times New Roman" pitchFamily="18" charset="0"/>
              </a:rPr>
              <a:t> – диагностическое обследование детей с особенностями в физическом и (или) психическом, речевом, сенсорном,  интеллектуальном развитии и ( или) отклонениями в поведении осуществляется  в соответствии с  ежегодным  приказом управления образования администрации города Соликамска  «Об организации дифференциально-диагностического обследования детей раннего дошкольного возраста с ограниченными возможностями здоровья, трудностями в обучении, детей-сирот, детей, оставшихся  без попечения родителей, подростков с </a:t>
            </a:r>
            <a:r>
              <a:rPr lang="ru-RU" sz="2000" dirty="0" err="1" smtClean="0">
                <a:latin typeface="Times New Roman" pitchFamily="18" charset="0"/>
                <a:cs typeface="Times New Roman" pitchFamily="18" charset="0"/>
              </a:rPr>
              <a:t>девиантными</a:t>
            </a:r>
            <a:r>
              <a:rPr lang="ru-RU" sz="2000" dirty="0" smtClean="0">
                <a:latin typeface="Times New Roman" pitchFamily="18" charset="0"/>
                <a:cs typeface="Times New Roman" pitchFamily="18" charset="0"/>
              </a:rPr>
              <a:t> формами поведения», приказом «Об открытии классов для обучающихся с задержкой психического развития, детей с тяжелыми нарушениями речи и  с умственной отсталостью (интеллектуальными нарушениями) в общеобразовательных учреждениях в 2018-2019 учебном году» от 07.05.2018г. № СЭД- 153- 010-01-18-301 и на основании заключенных договоров о сотрудничестве образовательных организаций и ПМПК, совместных планов работы, графика приема.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3387425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81000" y="75269"/>
            <a:ext cx="8458200" cy="73250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Процедура обследования</a:t>
            </a:r>
          </a:p>
          <a:p>
            <a:pPr marL="0" marR="0" lvl="0" indent="0" algn="ctr" defTabSz="914400" rtl="0" eaLnBrk="1" fontAlgn="base" latinLnBrk="0" hangingPunct="1">
              <a:lnSpc>
                <a:spcPct val="100000"/>
              </a:lnSpc>
              <a:spcBef>
                <a:spcPct val="0"/>
              </a:spcBef>
              <a:spcAft>
                <a:spcPct val="0"/>
              </a:spcAft>
              <a:buClrTx/>
              <a:buSzTx/>
              <a:buFontTx/>
              <a:buNone/>
              <a:tabLst/>
            </a:pPr>
            <a:endParaRPr lang="ru-RU"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lang="ru-RU" sz="2000" dirty="0" smtClean="0">
                <a:latin typeface="Times New Roman" pitchFamily="18" charset="0"/>
                <a:cs typeface="Times New Roman" pitchFamily="18" charset="0"/>
              </a:rPr>
              <a:t>Первичный (консультативный) прием не предусматривает подбора специальных образовательных условий, проводится с целью оказания комплексной </a:t>
            </a:r>
            <a:r>
              <a:rPr lang="ru-RU" sz="2000" dirty="0" err="1" smtClean="0">
                <a:latin typeface="Times New Roman" pitchFamily="18" charset="0"/>
                <a:cs typeface="Times New Roman" pitchFamily="18" charset="0"/>
              </a:rPr>
              <a:t>психолого-медико</a:t>
            </a:r>
            <a:r>
              <a:rPr lang="ru-RU" sz="2000" dirty="0" smtClean="0">
                <a:latin typeface="Times New Roman" pitchFamily="18" charset="0"/>
                <a:cs typeface="Times New Roman" pitchFamily="18" charset="0"/>
              </a:rPr>
              <a:t> – педагогической помощи детям с различными психофизическими нарушениями в образовательных организациях (школах), в соответствии с рекомендациями ПМПК.</a:t>
            </a:r>
          </a:p>
          <a:p>
            <a:r>
              <a:rPr lang="ru-RU" sz="2000" dirty="0" smtClean="0">
                <a:latin typeface="Times New Roman" pitchFamily="18" charset="0"/>
                <a:cs typeface="Times New Roman" pitchFamily="18" charset="0"/>
              </a:rPr>
              <a:t>Первичное освидетельствование детей на ПМПК  осуществляется в соответствии с Графиком приема, утвержденным приказом управления образования администрации города Соликамска, на основании заявок от образовательных организаций, направленных за 10 дней до приема ребенка на ПМПК, и качественно подготовленного членами </a:t>
            </a:r>
            <a:r>
              <a:rPr lang="ru-RU" sz="2000" dirty="0" err="1" smtClean="0">
                <a:latin typeface="Times New Roman" pitchFamily="18" charset="0"/>
                <a:cs typeface="Times New Roman" pitchFamily="18" charset="0"/>
              </a:rPr>
              <a:t>ПМПк</a:t>
            </a:r>
            <a:r>
              <a:rPr lang="ru-RU" sz="2000" dirty="0" smtClean="0">
                <a:latin typeface="Times New Roman" pitchFamily="18" charset="0"/>
                <a:cs typeface="Times New Roman" pitchFamily="18" charset="0"/>
              </a:rPr>
              <a:t> образовательных организаций пакета документов на ребенка, направленного на ПМПК. </a:t>
            </a:r>
          </a:p>
          <a:p>
            <a:r>
              <a:rPr lang="ru-RU" dirty="0" smtClean="0">
                <a:latin typeface="Times New Roman" pitchFamily="18" charset="0"/>
                <a:cs typeface="Times New Roman" pitchFamily="18" charset="0"/>
              </a:rPr>
              <a:t>При условии предоставления родителями (законными представителями) ребенка  заключения ПМПК в образовательную организацию, оно является документом, регламентирующим действия образовательной организации по созданию специальных условий для обучения ребенка. При этом ребенок, прошедший первичный прием на ПМПК, не будет являться ребенком со статусом «ОВЗ», поскольку ПМПК ребенку не рекомендовала обучение по АООП по определенной нозологии. </a:t>
            </a: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3366013432"/>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1289</Words>
  <Application>Microsoft Office PowerPoint</Application>
  <PresentationFormat>Экран (4:3)</PresentationFormat>
  <Paragraphs>140</Paragraphs>
  <Slides>20</Slides>
  <Notes>1</Notes>
  <HiddenSlides>0</HiddenSlides>
  <MMClips>0</MMClips>
  <ScaleCrop>false</ScaleCrop>
  <HeadingPairs>
    <vt:vector size="4" baseType="variant">
      <vt:variant>
        <vt:lpstr>Тема</vt:lpstr>
      </vt:variant>
      <vt:variant>
        <vt:i4>3</vt:i4>
      </vt:variant>
      <vt:variant>
        <vt:lpstr>Заголовки слайдов</vt:lpstr>
      </vt:variant>
      <vt:variant>
        <vt:i4>20</vt:i4>
      </vt:variant>
    </vt:vector>
  </HeadingPairs>
  <TitlesOfParts>
    <vt:vector size="23" baseType="lpstr">
      <vt:lpstr>Office Theme</vt:lpstr>
      <vt:lpstr>Custom Design</vt:lpstr>
      <vt:lpstr>1_Custom Design</vt:lpstr>
      <vt:lpstr>  </vt:lpstr>
      <vt:lpstr>Ребенок с ограниченными возможностями здоровья (ОВЗ)</vt:lpstr>
      <vt:lpstr>Адаптированные основные образовательные программы</vt:lpstr>
      <vt:lpstr>Слайд 4</vt:lpstr>
      <vt:lpstr>Слайд 5</vt:lpstr>
      <vt:lpstr>Слайд 6</vt:lpstr>
      <vt:lpstr> </vt:lpstr>
      <vt:lpstr>НОРМАТИВНО-ПРАВОВЫЕ ДОКУМЕНТЫ МУНИЦИПАЛЬНОГО УРОВНЯ   Дифференциально – диагностическое обследование детей с особенностями в физическом и (или) психическом, речевом, сенсорном,  интеллектуальном развитии и ( или) отклонениями в поведении осуществляется  в соответствии с  ежегодным  приказом управления образования администрации города Соликамска  «Об организации дифференциально-диагностического обследования детей раннего дошкольного возраста с ограниченными возможностями здоровья, трудностями в обучении, детей-сирот, детей, оставшихся  без попечения родителей, подростков с девиантными формами поведения», приказом «Об открытии классов для обучающихся с задержкой психического развития, детей с тяжелыми нарушениями речи и  с умственной отсталостью (интеллектуальными нарушениями) в общеобразовательных учреждениях в 2018-2019 учебном году» от 07.05.2018г. № СЭД- 153- 010-01-18-301 и на основании заключенных договоров о сотрудничестве образовательных организаций и ПМПК, совместных планов работы, графика приема. </vt:lpstr>
      <vt:lpstr>Слайд 9</vt:lpstr>
      <vt:lpstr>Процедура обследования </vt:lpstr>
      <vt:lpstr>Слайд 11</vt:lpstr>
      <vt:lpstr>Статистика  </vt:lpstr>
      <vt:lpstr>  Обучение лиц с ОВЗ, инвалидов (с интеллектуальными нарушениями) в Соликамском городском округе </vt:lpstr>
      <vt:lpstr>  В последние четыре года наблюдается заметное увеличение классов - комплектов обучающихся с ЗПР по АООП.  </vt:lpstr>
      <vt:lpstr>Слайд 15</vt:lpstr>
      <vt:lpstr>Слайд 16</vt:lpstr>
      <vt:lpstr>В полномочия  комиссии  не  входит право оставить обучающегося на второй год.    </vt:lpstr>
      <vt:lpstr>Проблемы в части взаимодействия с муниципальными общеобразовательными организациями (учреждениями):  </vt:lpstr>
      <vt:lpstr>Проблемы в части взаимодействия с муниципальными общеобразовательными организациями (учреждениями):  </vt:lpstr>
      <vt:lpstr>Слайд 20</vt:lpstr>
    </vt:vector>
  </TitlesOfParts>
  <Company>Fairmont Raffles Hotels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pmarkasian</dc:creator>
  <cp:lastModifiedBy>Таня</cp:lastModifiedBy>
  <cp:revision>160</cp:revision>
  <dcterms:created xsi:type="dcterms:W3CDTF">2014-07-16T14:10:57Z</dcterms:created>
  <dcterms:modified xsi:type="dcterms:W3CDTF">2019-04-24T07:43:39Z</dcterms:modified>
</cp:coreProperties>
</file>